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3"/>
  </p:notesMasterIdLst>
  <p:sldIdLst>
    <p:sldId id="256" r:id="rId2"/>
    <p:sldId id="258" r:id="rId3"/>
    <p:sldId id="260" r:id="rId4"/>
    <p:sldId id="261" r:id="rId5"/>
    <p:sldId id="262" r:id="rId6"/>
    <p:sldId id="268" r:id="rId7"/>
    <p:sldId id="265" r:id="rId8"/>
    <p:sldId id="269" r:id="rId9"/>
    <p:sldId id="270" r:id="rId10"/>
    <p:sldId id="271" r:id="rId11"/>
    <p:sldId id="263" r:id="rId12"/>
    <p:sldId id="273" r:id="rId13"/>
    <p:sldId id="279" r:id="rId14"/>
    <p:sldId id="272" r:id="rId15"/>
    <p:sldId id="280" r:id="rId16"/>
    <p:sldId id="274" r:id="rId17"/>
    <p:sldId id="281" r:id="rId18"/>
    <p:sldId id="275" r:id="rId19"/>
    <p:sldId id="267" r:id="rId20"/>
    <p:sldId id="276" r:id="rId21"/>
    <p:sldId id="277" r:id="rId2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표지" id="{1069B4FF-1E3C-49DE-837B-5F5F81D7435D}">
          <p14:sldIdLst>
            <p14:sldId id="256"/>
          </p14:sldIdLst>
        </p14:section>
        <p14:section name="수정 일지" id="{84FBE6F3-5425-48EF-A8E0-EA39718C8165}">
          <p14:sldIdLst>
            <p14:sldId id="258"/>
          </p14:sldIdLst>
        </p14:section>
        <p14:section name="목차" id="{AF3274D9-6390-40D1-AD35-C88065E667C4}">
          <p14:sldIdLst>
            <p14:sldId id="260"/>
          </p14:sldIdLst>
        </p14:section>
        <p14:section name="기획 의도" id="{C0E517AF-9BC7-4166-BB18-13559CC7AC00}">
          <p14:sldIdLst>
            <p14:sldId id="261"/>
          </p14:sldIdLst>
        </p14:section>
        <p14:section name="정의" id="{E9C20840-266D-41C0-A505-52F82F03B927}">
          <p14:sldIdLst>
            <p14:sldId id="262"/>
          </p14:sldIdLst>
        </p14:section>
        <p14:section name="세계관 기획" id="{76E2F650-60DC-411C-8966-D3CFF7EB2B7C}">
          <p14:sldIdLst>
            <p14:sldId id="268"/>
            <p14:sldId id="265"/>
            <p14:sldId id="269"/>
            <p14:sldId id="270"/>
            <p14:sldId id="271"/>
          </p14:sldIdLst>
        </p14:section>
        <p14:section name="배경 기획" id="{09A177E8-3103-4F5E-A45B-2B8FCA30351B}">
          <p14:sldIdLst>
            <p14:sldId id="263"/>
            <p14:sldId id="273"/>
            <p14:sldId id="279"/>
            <p14:sldId id="272"/>
            <p14:sldId id="280"/>
            <p14:sldId id="274"/>
            <p14:sldId id="281"/>
          </p14:sldIdLst>
        </p14:section>
        <p14:section name="캐릭터 기획" id="{297FCF0B-A4D3-45DB-943E-58B910E1E7D9}">
          <p14:sldIdLst>
            <p14:sldId id="275"/>
            <p14:sldId id="267"/>
            <p14:sldId id="276"/>
            <p14:sldId id="27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FF"/>
    <a:srgbClr val="C2F1C8"/>
    <a:srgbClr val="404040"/>
    <a:srgbClr val="6D6D6D"/>
    <a:srgbClr val="0085B4"/>
    <a:srgbClr val="2F55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034E78-7F5D-4C2E-B375-FC64B27BC917}" styleName="어두운 스타일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87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C4F24C-53D7-434B-97A4-025624659891}" type="datetimeFigureOut">
              <a:rPr lang="ko-KR" altLang="en-US" smtClean="0"/>
              <a:t>2025-06-16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80A108-C375-483B-9138-AA60F90904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46245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44089F-0AEC-B1A5-9155-876BDD7A1C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5149986-604A-7335-9AED-E004A9C091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FB9ECF8-A54A-F5EE-25A8-2094AEA9DE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33A54B-BE9D-417B-95C3-C4F45DABBA48}" type="datetime1">
              <a:rPr lang="ko-KR" altLang="en-US" smtClean="0"/>
              <a:t>2025-06-16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C76451C-B3B0-379E-B3C2-81ABDDBF8D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8777D9A-B5F3-5EFE-6BF6-BAA0F7E43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5776EC-1B7C-4A2B-9A4A-E7AE4E1B53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57909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C6B758-03CC-45ED-D1D1-FC84C5A1AA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EE3601A-4EDC-2A9D-F744-F9DB2DB29A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4E18C34-B9D6-065E-D6AD-D60B0D9A7A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C266A-9A48-4C57-A836-6727FA829777}" type="datetime1">
              <a:rPr lang="ko-KR" altLang="en-US" smtClean="0"/>
              <a:t>2025-06-16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6FFFE39-C165-85DF-AE70-6E7DE036F9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16E3CAA-D9E8-17DC-7B5C-A46C1A474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5776EC-1B7C-4A2B-9A4A-E7AE4E1B53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43006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DA7A592-D4F6-37D8-1937-68F8860568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A96EA09-E928-6BB4-D47A-64A74E7972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7BF5503-79D5-ADF6-B6E3-10580EE20C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BB3CC-9156-4080-9ADD-2F56F28DA657}" type="datetime1">
              <a:rPr lang="ko-KR" altLang="en-US" smtClean="0"/>
              <a:t>2025-06-16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A528C49-0627-FCFA-8D4F-BC2B270A53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B039890-3D51-2F91-617C-87554E95B5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5776EC-1B7C-4A2B-9A4A-E7AE4E1B53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47024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69A7C5-1002-BC77-E886-28EB2BDB8D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FE5412A-6F7C-9AF7-BA08-51E6ABBFDF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20C0F74-3997-B907-8D63-CE2BE4002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34A86-477E-45D0-8310-217ECC6903EF}" type="datetime1">
              <a:rPr lang="ko-KR" altLang="en-US" smtClean="0"/>
              <a:t>2025-06-16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56AC86B-51BB-7F1F-57F0-6B90489A95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7065B6E-20B7-0CEC-D89D-9AABB5FEE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5776EC-1B7C-4A2B-9A4A-E7AE4E1B53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48759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79EAEF-3DAE-224C-6DE0-7EA97F3ECF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2CC0AD9-D942-944B-5B94-1D1CB6807A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8F526B1-3FDF-2814-ABFE-71B963F006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D578D3-8B15-4BD5-9E3C-83F65D5404A5}" type="datetime1">
              <a:rPr lang="ko-KR" altLang="en-US" smtClean="0"/>
              <a:t>2025-06-16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3120757-92DF-7E8E-4BEC-AB4580BD91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C54A0C9-5531-E0E6-2B39-A92187E415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5776EC-1B7C-4A2B-9A4A-E7AE4E1B53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53291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D488D0-6E07-B833-BD24-F8CF2CDD80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D26E6FA-DD77-E0A1-1245-79C3423077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013A800-0B31-CE6B-69D1-61CF11DAD3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5D19A42-5203-337A-EB6A-78B0D76B03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F2E9-1027-4112-9B90-85AEAF191B85}" type="datetime1">
              <a:rPr lang="ko-KR" altLang="en-US" smtClean="0"/>
              <a:t>2025-06-16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BCDCFB7-8F9E-602F-0020-AC170751EE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6587DD7-A51B-4BA9-EB93-480C476BC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5776EC-1B7C-4A2B-9A4A-E7AE4E1B53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11805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42CBB9-2503-8E10-F59A-E9A96E23DA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6C30E03-3E93-19C2-2263-B5886ECEC8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8DE166D-969F-BB45-5D01-55BBEDD114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F06668C-8E8D-C1E1-3A8D-90FC492079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17D29E0-9F33-2756-6966-EF88D61BF6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DFAF6B5-1631-ADB6-B244-0849AB3F9E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E9A33-48E5-4D2F-B784-9E644C55E2FB}" type="datetime1">
              <a:rPr lang="ko-KR" altLang="en-US" smtClean="0"/>
              <a:t>2025-06-16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9606E93-89EE-ACE1-D1B2-0B7E46D90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DEB8C9A-E35E-CCDC-AD17-C540CA95ED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5776EC-1B7C-4A2B-9A4A-E7AE4E1B53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07447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5BB1CA-86DF-8287-9619-5A60CDC6B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0D94DBC-6D96-3CF9-94DE-E13B038C2A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70B2FC-9943-438A-AF3F-00B3B3AE9455}" type="datetime1">
              <a:rPr lang="ko-KR" altLang="en-US" smtClean="0"/>
              <a:t>2025-06-16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00D2715-6E33-FFAF-816C-79A6668228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8B98308-47CB-E1A7-FA7F-FA9C17B941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5776EC-1B7C-4A2B-9A4A-E7AE4E1B53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5781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B03CCC9-6CDA-5EF4-9F31-8254AAF7B8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1CC8F4-231E-4125-8A08-F23FBD8D1654}" type="datetime1">
              <a:rPr lang="ko-KR" altLang="en-US" smtClean="0"/>
              <a:t>2025-06-16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512048F-6911-2592-E500-4F1AF4DC5C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023C369-CF18-2D3E-507A-F6EAA53D1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5776EC-1B7C-4A2B-9A4A-E7AE4E1B53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82105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6722E5-E310-B271-8F31-6201774CE1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7FC614A-EFD6-D873-0BD3-F2AC4009A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EBB9130-32A2-31BA-EDF0-A9F4379898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28FBFB8-77E8-4A7A-14A9-661F8B0268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640CEE-5757-4238-9B1E-C3D3A41A5CF0}" type="datetime1">
              <a:rPr lang="ko-KR" altLang="en-US" smtClean="0"/>
              <a:t>2025-06-16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20C1D13-4434-6746-B9AA-0583F7576A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AAEF1EB-8B15-D7AF-2D84-4FAB1F0948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5776EC-1B7C-4A2B-9A4A-E7AE4E1B53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87049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BEC709-AEF9-EE7A-BFEC-D47A11E75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59F5879-3AC5-7E14-DE3F-55730C6AAB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FBCDE64-648B-353D-12BE-E4EA1C7344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52E1B24-C38E-429E-3EB3-6DCD28C451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BAAB5D-705A-420E-9EC9-FB94B58BA4B4}" type="datetime1">
              <a:rPr lang="ko-KR" altLang="en-US" smtClean="0"/>
              <a:t>2025-06-16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223068C-13FA-9444-B0B2-E1963A5454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272DC6A-17C1-192D-2A01-DD005ABD2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5776EC-1B7C-4A2B-9A4A-E7AE4E1B53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74386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6110702-5A98-2BB4-D2CE-6B6D26EC5A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A3546F8-1A1C-B8AF-DCD5-A4E31B71DC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3DD541B-09E7-BCF3-3C65-869AD6ECFDA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A533A1-A918-4353-9CBF-E7F807814193}" type="datetime1">
              <a:rPr lang="ko-KR" altLang="en-US" smtClean="0"/>
              <a:t>2025-06-16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176FA80-F78F-E3E1-BAED-739ABD1751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4A2039E-FDC3-E044-84B3-3B7E5ED282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5776EC-1B7C-4A2B-9A4A-E7AE4E1B53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36214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bg1">
              <a:lumMod val="8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>
              <a:lumMod val="8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>
              <a:lumMod val="8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>
              <a:lumMod val="8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>
              <a:lumMod val="8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>
              <a:lumMod val="8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3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jpeg"/><Relationship Id="rId5" Type="http://schemas.microsoft.com/office/2007/relationships/hdphoto" Target="../media/hdphoto2.wdp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slide" Target="slide4.xml"/><Relationship Id="rId1" Type="http://schemas.openxmlformats.org/officeDocument/2006/relationships/slideLayout" Target="../slideLayouts/slideLayout7.xml"/><Relationship Id="rId6" Type="http://schemas.openxmlformats.org/officeDocument/2006/relationships/slide" Target="slide18.xml"/><Relationship Id="rId5" Type="http://schemas.openxmlformats.org/officeDocument/2006/relationships/slide" Target="slide11.xml"/><Relationship Id="rId4" Type="http://schemas.openxmlformats.org/officeDocument/2006/relationships/slide" Target="slide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62B06EC-7732-E000-4172-B149DC047BF7}"/>
              </a:ext>
            </a:extLst>
          </p:cNvPr>
          <p:cNvSpPr/>
          <p:nvPr/>
        </p:nvSpPr>
        <p:spPr>
          <a:xfrm>
            <a:off x="8580581" y="0"/>
            <a:ext cx="3611419" cy="6858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3874132-EA4E-30EC-5741-1D66300A7EC3}"/>
              </a:ext>
            </a:extLst>
          </p:cNvPr>
          <p:cNvSpPr/>
          <p:nvPr/>
        </p:nvSpPr>
        <p:spPr>
          <a:xfrm flipH="1">
            <a:off x="6964216" y="0"/>
            <a:ext cx="3232729" cy="6858000"/>
          </a:xfrm>
          <a:prstGeom prst="rect">
            <a:avLst/>
          </a:prstGeom>
          <a:gradFill flip="none" rotWithShape="1">
            <a:gsLst>
              <a:gs pos="100000">
                <a:srgbClr val="92D050"/>
              </a:gs>
              <a:gs pos="28000">
                <a:srgbClr val="6D6D6D"/>
              </a:gs>
              <a:gs pos="63000">
                <a:srgbClr val="92D050"/>
              </a:gs>
              <a:gs pos="0">
                <a:srgbClr val="404040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F84524-8345-FA7D-FDD2-8A39EEDDCDB7}"/>
              </a:ext>
            </a:extLst>
          </p:cNvPr>
          <p:cNvSpPr txBox="1"/>
          <p:nvPr/>
        </p:nvSpPr>
        <p:spPr>
          <a:xfrm>
            <a:off x="886691" y="1606590"/>
            <a:ext cx="507076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>
                <a:solidFill>
                  <a:schemeClr val="bg1">
                    <a:lumMod val="85000"/>
                  </a:schemeClr>
                </a:solidFill>
                <a:latin typeface="Comic Sans MS" panose="030F0702030302020204" pitchFamily="66" charset="0"/>
              </a:rPr>
              <a:t>Project βis</a:t>
            </a:r>
          </a:p>
          <a:p>
            <a:pPr algn="ctr"/>
            <a:r>
              <a:rPr lang="ko-KR" altLang="en-US" sz="2400">
                <a:solidFill>
                  <a:schemeClr val="bg1">
                    <a:lumMod val="85000"/>
                  </a:schemeClr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캐릭터 및 배경 컨셉 문서</a:t>
            </a:r>
            <a:endParaRPr lang="en-US" altLang="ko-KR" sz="2400">
              <a:solidFill>
                <a:schemeClr val="bg1">
                  <a:lumMod val="85000"/>
                </a:schemeClr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  <a:p>
            <a:pPr algn="ctr"/>
            <a:r>
              <a:rPr lang="ko-KR" altLang="en-US" sz="2400">
                <a:solidFill>
                  <a:schemeClr val="bg1">
                    <a:lumMod val="85000"/>
                  </a:schemeClr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역기획서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CD691E-8C02-4093-7616-41C5A0D174AA}"/>
              </a:ext>
            </a:extLst>
          </p:cNvPr>
          <p:cNvSpPr txBox="1"/>
          <p:nvPr/>
        </p:nvSpPr>
        <p:spPr>
          <a:xfrm>
            <a:off x="3094942" y="3059668"/>
            <a:ext cx="3869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solidFill>
                  <a:schemeClr val="bg1">
                    <a:lumMod val="85000"/>
                  </a:schemeClr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작성자 차경환</a:t>
            </a:r>
          </a:p>
        </p:txBody>
      </p:sp>
    </p:spTree>
    <p:extLst>
      <p:ext uri="{BB962C8B-B14F-4D97-AF65-F5344CB8AC3E}">
        <p14:creationId xmlns:p14="http://schemas.microsoft.com/office/powerpoint/2010/main" val="13818027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3AF58F1-E3DA-E736-D0D3-CA477F7203F5}"/>
              </a:ext>
            </a:extLst>
          </p:cNvPr>
          <p:cNvSpPr/>
          <p:nvPr/>
        </p:nvSpPr>
        <p:spPr>
          <a:xfrm>
            <a:off x="1" y="320487"/>
            <a:ext cx="4184072" cy="4627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24F8043-9018-E2C8-7A07-9DE3181CE30A}"/>
              </a:ext>
            </a:extLst>
          </p:cNvPr>
          <p:cNvSpPr/>
          <p:nvPr/>
        </p:nvSpPr>
        <p:spPr>
          <a:xfrm>
            <a:off x="7920184" y="320487"/>
            <a:ext cx="4271816" cy="4627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0E5ACA9-29DC-6202-DE90-D61D83B355B2}"/>
              </a:ext>
            </a:extLst>
          </p:cNvPr>
          <p:cNvSpPr/>
          <p:nvPr/>
        </p:nvSpPr>
        <p:spPr>
          <a:xfrm>
            <a:off x="1" y="408235"/>
            <a:ext cx="4184072" cy="4627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6F677F6-22C6-E9BF-3DA8-0CF23E5DA783}"/>
              </a:ext>
            </a:extLst>
          </p:cNvPr>
          <p:cNvSpPr/>
          <p:nvPr/>
        </p:nvSpPr>
        <p:spPr>
          <a:xfrm>
            <a:off x="7920184" y="408235"/>
            <a:ext cx="4271816" cy="4627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2D0CA1A-168B-ECE8-2792-CD422E03CFC6}"/>
              </a:ext>
            </a:extLst>
          </p:cNvPr>
          <p:cNvSpPr/>
          <p:nvPr/>
        </p:nvSpPr>
        <p:spPr>
          <a:xfrm>
            <a:off x="1" y="576872"/>
            <a:ext cx="4184072" cy="4627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B525D8A-1FCB-6A8A-01E3-55137AEE5BE8}"/>
              </a:ext>
            </a:extLst>
          </p:cNvPr>
          <p:cNvSpPr/>
          <p:nvPr/>
        </p:nvSpPr>
        <p:spPr>
          <a:xfrm>
            <a:off x="7920184" y="576872"/>
            <a:ext cx="4271816" cy="4627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D2516C-B16D-33EC-AC74-92C609E4A20E}"/>
              </a:ext>
            </a:extLst>
          </p:cNvPr>
          <p:cNvSpPr txBox="1"/>
          <p:nvPr/>
        </p:nvSpPr>
        <p:spPr>
          <a:xfrm>
            <a:off x="3881584" y="99507"/>
            <a:ext cx="42718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>
                <a:solidFill>
                  <a:schemeClr val="bg1">
                    <a:lumMod val="85000"/>
                  </a:schemeClr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World Concept</a:t>
            </a:r>
            <a:endParaRPr lang="ko-KR" altLang="en-US" sz="3600">
              <a:solidFill>
                <a:schemeClr val="bg1">
                  <a:lumMod val="85000"/>
                </a:schemeClr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2A5B79A5-04D0-A4CB-4482-127996EEF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5776EC-1B7C-4A2B-9A4A-E7AE4E1B538D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BB4AB8E-90A3-198F-087F-8FAC2020503F}"/>
              </a:ext>
            </a:extLst>
          </p:cNvPr>
          <p:cNvSpPr txBox="1"/>
          <p:nvPr/>
        </p:nvSpPr>
        <p:spPr>
          <a:xfrm>
            <a:off x="1069441" y="1378671"/>
            <a:ext cx="1036517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solidFill>
                  <a:schemeClr val="bg1">
                    <a:lumMod val="85000"/>
                  </a:schemeClr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경계</a:t>
            </a:r>
            <a:r>
              <a:rPr lang="en-US" altLang="ko-KR">
                <a:solidFill>
                  <a:schemeClr val="bg1">
                    <a:lumMod val="85000"/>
                  </a:schemeClr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-</a:t>
            </a:r>
            <a:r>
              <a:rPr lang="ko-KR" altLang="en-US">
                <a:solidFill>
                  <a:schemeClr val="bg1">
                    <a:lumMod val="85000"/>
                  </a:schemeClr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뒤틀린 지평선</a:t>
            </a:r>
            <a:r>
              <a:rPr lang="en-US" altLang="ko-KR">
                <a:solidFill>
                  <a:schemeClr val="bg1">
                    <a:lumMod val="85000"/>
                  </a:schemeClr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-(Boundary-The Twisted Horizon-)</a:t>
            </a:r>
          </a:p>
          <a:p>
            <a:endParaRPr lang="en-US" altLang="ko-KR">
              <a:solidFill>
                <a:schemeClr val="bg1">
                  <a:lumMod val="85000"/>
                </a:schemeClr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  <a:p>
            <a:r>
              <a:rPr lang="ko-KR" altLang="en-US">
                <a:solidFill>
                  <a:schemeClr val="bg1">
                    <a:lumMod val="85000"/>
                  </a:schemeClr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툴레와 보이드를 구분하는 불완전 영역</a:t>
            </a:r>
            <a:endParaRPr lang="en-US" altLang="ko-KR">
              <a:solidFill>
                <a:schemeClr val="bg1">
                  <a:lumMod val="85000"/>
                </a:schemeClr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  <a:p>
            <a:r>
              <a:rPr lang="ko-KR" altLang="en-US">
                <a:solidFill>
                  <a:schemeClr val="bg1">
                    <a:lumMod val="85000"/>
                  </a:schemeClr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실패한 세계와 이념</a:t>
            </a:r>
            <a:r>
              <a:rPr lang="en-US" altLang="ko-KR">
                <a:solidFill>
                  <a:schemeClr val="bg1">
                    <a:lumMod val="85000"/>
                  </a:schemeClr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, </a:t>
            </a:r>
            <a:r>
              <a:rPr lang="ko-KR" altLang="en-US">
                <a:solidFill>
                  <a:schemeClr val="bg1">
                    <a:lumMod val="85000"/>
                  </a:schemeClr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감정</a:t>
            </a:r>
            <a:r>
              <a:rPr lang="en-US" altLang="ko-KR">
                <a:solidFill>
                  <a:schemeClr val="bg1">
                    <a:lumMod val="85000"/>
                  </a:schemeClr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, </a:t>
            </a:r>
            <a:r>
              <a:rPr lang="ko-KR" altLang="en-US">
                <a:solidFill>
                  <a:schemeClr val="bg1">
                    <a:lumMod val="85000"/>
                  </a:schemeClr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가능성은 모두 이곳에서 분해되어 보이드로 흐른다</a:t>
            </a:r>
            <a:r>
              <a:rPr lang="en-US" altLang="ko-KR">
                <a:solidFill>
                  <a:schemeClr val="bg1">
                    <a:lumMod val="85000"/>
                  </a:schemeClr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.</a:t>
            </a:r>
          </a:p>
          <a:p>
            <a:r>
              <a:rPr lang="ko-KR" altLang="en-US">
                <a:solidFill>
                  <a:schemeClr val="bg1">
                    <a:lumMod val="85000"/>
                  </a:schemeClr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시간도 결과도 뒤섞이는 공간은 모든 가치를 상실한다</a:t>
            </a:r>
            <a:r>
              <a:rPr lang="en-US" altLang="ko-KR">
                <a:solidFill>
                  <a:schemeClr val="bg1">
                    <a:lumMod val="85000"/>
                  </a:schemeClr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.</a:t>
            </a:r>
          </a:p>
          <a:p>
            <a:r>
              <a:rPr lang="ko-KR" altLang="en-US">
                <a:solidFill>
                  <a:schemeClr val="bg1">
                    <a:lumMod val="85000"/>
                  </a:schemeClr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그렇기에 겉으로는 화려해 보이지만</a:t>
            </a:r>
            <a:r>
              <a:rPr lang="en-US" altLang="ko-KR">
                <a:solidFill>
                  <a:schemeClr val="bg1">
                    <a:lumMod val="85000"/>
                  </a:schemeClr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, </a:t>
            </a:r>
            <a:r>
              <a:rPr lang="ko-KR" altLang="en-US">
                <a:solidFill>
                  <a:schemeClr val="bg1">
                    <a:lumMod val="85000"/>
                  </a:schemeClr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실상은 무엇보다도 위험한 공간이다</a:t>
            </a:r>
            <a:r>
              <a:rPr lang="en-US" altLang="ko-KR">
                <a:solidFill>
                  <a:schemeClr val="bg1">
                    <a:lumMod val="85000"/>
                  </a:schemeClr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.</a:t>
            </a:r>
          </a:p>
        </p:txBody>
      </p:sp>
      <p:pic>
        <p:nvPicPr>
          <p:cNvPr id="6146" name="Picture 2" descr="Pin on Pretty pictures">
            <a:extLst>
              <a:ext uri="{FF2B5EF4-FFF2-40B4-BE49-F238E27FC236}">
                <a16:creationId xmlns:a16="http://schemas.microsoft.com/office/drawing/2014/main" id="{8097873C-C120-3354-9371-D6D031613B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4564271" y="2310021"/>
            <a:ext cx="2906442" cy="5186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80077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타원 19">
            <a:extLst>
              <a:ext uri="{FF2B5EF4-FFF2-40B4-BE49-F238E27FC236}">
                <a16:creationId xmlns:a16="http://schemas.microsoft.com/office/drawing/2014/main" id="{ED464FBC-A41A-8561-C910-70B6EAB7048A}"/>
              </a:ext>
            </a:extLst>
          </p:cNvPr>
          <p:cNvSpPr/>
          <p:nvPr/>
        </p:nvSpPr>
        <p:spPr>
          <a:xfrm>
            <a:off x="323272" y="4414474"/>
            <a:ext cx="6114467" cy="2149548"/>
          </a:xfrm>
          <a:prstGeom prst="ellipse">
            <a:avLst/>
          </a:prstGeom>
          <a:solidFill>
            <a:srgbClr val="C2F1C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3AF58F1-E3DA-E736-D0D3-CA477F7203F5}"/>
              </a:ext>
            </a:extLst>
          </p:cNvPr>
          <p:cNvSpPr/>
          <p:nvPr/>
        </p:nvSpPr>
        <p:spPr>
          <a:xfrm>
            <a:off x="1" y="320487"/>
            <a:ext cx="4091709" cy="4627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24F8043-9018-E2C8-7A07-9DE3181CE30A}"/>
              </a:ext>
            </a:extLst>
          </p:cNvPr>
          <p:cNvSpPr/>
          <p:nvPr/>
        </p:nvSpPr>
        <p:spPr>
          <a:xfrm>
            <a:off x="7920184" y="320487"/>
            <a:ext cx="4271816" cy="4627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0E5ACA9-29DC-6202-DE90-D61D83B355B2}"/>
              </a:ext>
            </a:extLst>
          </p:cNvPr>
          <p:cNvSpPr/>
          <p:nvPr/>
        </p:nvSpPr>
        <p:spPr>
          <a:xfrm>
            <a:off x="1" y="408235"/>
            <a:ext cx="4091709" cy="4627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6F677F6-22C6-E9BF-3DA8-0CF23E5DA783}"/>
              </a:ext>
            </a:extLst>
          </p:cNvPr>
          <p:cNvSpPr/>
          <p:nvPr/>
        </p:nvSpPr>
        <p:spPr>
          <a:xfrm>
            <a:off x="7920184" y="408235"/>
            <a:ext cx="4271816" cy="4627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2D0CA1A-168B-ECE8-2792-CD422E03CFC6}"/>
              </a:ext>
            </a:extLst>
          </p:cNvPr>
          <p:cNvSpPr/>
          <p:nvPr/>
        </p:nvSpPr>
        <p:spPr>
          <a:xfrm>
            <a:off x="1" y="576872"/>
            <a:ext cx="4091709" cy="4627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B525D8A-1FCB-6A8A-01E3-55137AEE5BE8}"/>
              </a:ext>
            </a:extLst>
          </p:cNvPr>
          <p:cNvSpPr/>
          <p:nvPr/>
        </p:nvSpPr>
        <p:spPr>
          <a:xfrm>
            <a:off x="7920184" y="576872"/>
            <a:ext cx="4271816" cy="4627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D2516C-B16D-33EC-AC74-92C609E4A20E}"/>
              </a:ext>
            </a:extLst>
          </p:cNvPr>
          <p:cNvSpPr txBox="1"/>
          <p:nvPr/>
        </p:nvSpPr>
        <p:spPr>
          <a:xfrm>
            <a:off x="4091710" y="99507"/>
            <a:ext cx="38515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>
                <a:solidFill>
                  <a:schemeClr val="bg1">
                    <a:lumMod val="85000"/>
                  </a:schemeClr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Substream Setting Rule</a:t>
            </a:r>
            <a:endParaRPr lang="ko-KR" altLang="en-US" sz="3600">
              <a:solidFill>
                <a:schemeClr val="bg1">
                  <a:lumMod val="85000"/>
                </a:schemeClr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2A5B79A5-04D0-A4CB-4482-127996EEF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5776EC-1B7C-4A2B-9A4A-E7AE4E1B538D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B85558-082D-2242-6FEE-CD7A3AE29408}"/>
              </a:ext>
            </a:extLst>
          </p:cNvPr>
          <p:cNvSpPr txBox="1"/>
          <p:nvPr/>
        </p:nvSpPr>
        <p:spPr>
          <a:xfrm>
            <a:off x="1233055" y="1677599"/>
            <a:ext cx="4174838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>
                <a:solidFill>
                  <a:schemeClr val="bg1">
                    <a:lumMod val="85000"/>
                  </a:schemeClr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세계관 명칭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  <a:p>
            <a:pPr algn="ctr"/>
            <a:endParaRPr lang="en-US" altLang="ko-KR" sz="2000">
              <a:solidFill>
                <a:schemeClr val="bg1">
                  <a:lumMod val="85000"/>
                </a:schemeClr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400">
                <a:solidFill>
                  <a:schemeClr val="bg1">
                    <a:lumMod val="85000"/>
                  </a:schemeClr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A, B, C, ....., Z</a:t>
            </a:r>
            <a:r>
              <a:rPr lang="ko-KR" altLang="en-US" sz="1400">
                <a:solidFill>
                  <a:schemeClr val="bg1">
                    <a:lumMod val="85000"/>
                  </a:schemeClr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순으로 명칭</a:t>
            </a:r>
            <a:endParaRPr lang="en-US" altLang="ko-KR" sz="1400">
              <a:solidFill>
                <a:schemeClr val="bg1">
                  <a:lumMod val="85000"/>
                </a:schemeClr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400">
              <a:solidFill>
                <a:schemeClr val="bg1">
                  <a:lumMod val="85000"/>
                </a:schemeClr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400">
                <a:solidFill>
                  <a:schemeClr val="bg1">
                    <a:lumMod val="85000"/>
                  </a:schemeClr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세계관 명칭 규칙은 시나리오 설계 순서를 의미</a:t>
            </a:r>
            <a:endParaRPr lang="en-US" altLang="ko-KR" sz="1400">
              <a:solidFill>
                <a:schemeClr val="bg1">
                  <a:lumMod val="85000"/>
                </a:schemeClr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400">
              <a:solidFill>
                <a:schemeClr val="bg1">
                  <a:lumMod val="85000"/>
                </a:schemeClr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400">
                <a:solidFill>
                  <a:schemeClr val="bg1">
                    <a:lumMod val="85000"/>
                  </a:schemeClr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중요도</a:t>
            </a:r>
            <a:r>
              <a:rPr lang="en-US" altLang="ko-KR" sz="1400">
                <a:solidFill>
                  <a:schemeClr val="bg1">
                    <a:lumMod val="85000"/>
                  </a:schemeClr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, </a:t>
            </a:r>
            <a:r>
              <a:rPr lang="ko-KR" altLang="en-US" sz="1400">
                <a:solidFill>
                  <a:schemeClr val="bg1">
                    <a:lumMod val="85000"/>
                  </a:schemeClr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시간대</a:t>
            </a:r>
            <a:r>
              <a:rPr lang="en-US" altLang="ko-KR" sz="1400">
                <a:solidFill>
                  <a:schemeClr val="bg1">
                    <a:lumMod val="85000"/>
                  </a:schemeClr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, </a:t>
            </a:r>
            <a:r>
              <a:rPr lang="ko-KR" altLang="en-US" sz="1400">
                <a:solidFill>
                  <a:schemeClr val="bg1">
                    <a:lumMod val="85000"/>
                  </a:schemeClr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순서와는 관련 없음</a:t>
            </a:r>
            <a:endParaRPr lang="ko-KR" altLang="en-US">
              <a:solidFill>
                <a:schemeClr val="bg1">
                  <a:lumMod val="85000"/>
                </a:schemeClr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5D17242D-F7D0-0F70-239F-4AD226E4992B}"/>
              </a:ext>
            </a:extLst>
          </p:cNvPr>
          <p:cNvCxnSpPr>
            <a:cxnSpLocks/>
          </p:cNvCxnSpPr>
          <p:nvPr/>
        </p:nvCxnSpPr>
        <p:spPr>
          <a:xfrm>
            <a:off x="6636328" y="1403831"/>
            <a:ext cx="0" cy="4414982"/>
          </a:xfrm>
          <a:prstGeom prst="line">
            <a:avLst/>
          </a:prstGeom>
          <a:ln w="41275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타원 14">
            <a:extLst>
              <a:ext uri="{FF2B5EF4-FFF2-40B4-BE49-F238E27FC236}">
                <a16:creationId xmlns:a16="http://schemas.microsoft.com/office/drawing/2014/main" id="{36C47736-70B1-2793-4BD7-440BF8E5A7B6}"/>
              </a:ext>
            </a:extLst>
          </p:cNvPr>
          <p:cNvSpPr/>
          <p:nvPr/>
        </p:nvSpPr>
        <p:spPr>
          <a:xfrm>
            <a:off x="678968" y="4942993"/>
            <a:ext cx="1071415" cy="1025142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>
                    <a:lumMod val="75000"/>
                    <a:lumOff val="25000"/>
                  </a:schemeClr>
                </a:solidFill>
              </a:rPr>
              <a:t>Substream</a:t>
            </a:r>
          </a:p>
          <a:p>
            <a:pPr algn="ctr"/>
            <a:r>
              <a:rPr lang="en-US" altLang="ko-KR">
                <a:solidFill>
                  <a:schemeClr val="tx1">
                    <a:lumMod val="75000"/>
                    <a:lumOff val="25000"/>
                  </a:schemeClr>
                </a:solidFill>
              </a:rPr>
              <a:t>A</a:t>
            </a:r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F5218B94-A3B0-FF62-C52C-527769E3B4A2}"/>
              </a:ext>
            </a:extLst>
          </p:cNvPr>
          <p:cNvSpPr/>
          <p:nvPr/>
        </p:nvSpPr>
        <p:spPr>
          <a:xfrm>
            <a:off x="1945861" y="4942993"/>
            <a:ext cx="1071415" cy="1025142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Substream</a:t>
            </a:r>
          </a:p>
          <a:p>
            <a:pPr algn="ctr"/>
            <a:r>
              <a:rPr lang="en-US" altLang="ko-KR"/>
              <a:t>B</a:t>
            </a:r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B93C3F0E-D631-4EF8-6385-E8A7390E4A14}"/>
              </a:ext>
            </a:extLst>
          </p:cNvPr>
          <p:cNvSpPr/>
          <p:nvPr/>
        </p:nvSpPr>
        <p:spPr>
          <a:xfrm>
            <a:off x="3212754" y="4942993"/>
            <a:ext cx="1071415" cy="1025142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Substream</a:t>
            </a:r>
          </a:p>
          <a:p>
            <a:pPr algn="ctr"/>
            <a:r>
              <a:rPr lang="en-US" altLang="ko-KR"/>
              <a:t>C</a:t>
            </a:r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26375BBE-9964-C465-C1D3-F8328BF12DED}"/>
              </a:ext>
            </a:extLst>
          </p:cNvPr>
          <p:cNvSpPr/>
          <p:nvPr/>
        </p:nvSpPr>
        <p:spPr>
          <a:xfrm>
            <a:off x="4479646" y="4942993"/>
            <a:ext cx="1071415" cy="1025142"/>
          </a:xfrm>
          <a:prstGeom prst="ellipse">
            <a:avLst/>
          </a:prstGeom>
          <a:solidFill>
            <a:srgbClr val="FF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Substream</a:t>
            </a:r>
          </a:p>
          <a:p>
            <a:pPr algn="ctr"/>
            <a:r>
              <a:rPr lang="en-US" altLang="ko-KR"/>
              <a:t>D</a:t>
            </a:r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8705746-15BC-F5BD-310E-A057F68C1FA9}"/>
              </a:ext>
            </a:extLst>
          </p:cNvPr>
          <p:cNvSpPr txBox="1"/>
          <p:nvPr/>
        </p:nvSpPr>
        <p:spPr>
          <a:xfrm>
            <a:off x="2869207" y="4573661"/>
            <a:ext cx="1022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툴레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C62186B-3C69-B410-6D17-3A5C4154D5D4}"/>
              </a:ext>
            </a:extLst>
          </p:cNvPr>
          <p:cNvSpPr txBox="1"/>
          <p:nvPr/>
        </p:nvSpPr>
        <p:spPr>
          <a:xfrm>
            <a:off x="5373752" y="5304582"/>
            <a:ext cx="1022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……</a:t>
            </a:r>
            <a:endParaRPr lang="ko-KR" altLang="en-US">
              <a:solidFill>
                <a:schemeClr val="tx1">
                  <a:lumMod val="85000"/>
                  <a:lumOff val="15000"/>
                </a:schemeClr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AC290A5-8DA2-5726-DF0B-E300B84DA1EA}"/>
              </a:ext>
            </a:extLst>
          </p:cNvPr>
          <p:cNvSpPr txBox="1"/>
          <p:nvPr/>
        </p:nvSpPr>
        <p:spPr>
          <a:xfrm>
            <a:off x="7235374" y="1677599"/>
            <a:ext cx="4174838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0"/>
            <a:r>
              <a:rPr lang="ko-KR" altLang="en-US" sz="2000">
                <a:solidFill>
                  <a:schemeClr val="bg1">
                    <a:lumMod val="85000"/>
                  </a:schemeClr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세계관 퍼스널 컬러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  <a:p>
            <a:pPr algn="ctr" latinLnBrk="0"/>
            <a:endParaRPr lang="en-US" altLang="ko-KR" sz="2000">
              <a:solidFill>
                <a:schemeClr val="bg1">
                  <a:lumMod val="85000"/>
                </a:schemeClr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  <a:p>
            <a:pPr marL="171450" indent="-171450" latinLnBrk="0">
              <a:buFont typeface="Arial" panose="020B0604020202020204" pitchFamily="34" charset="0"/>
              <a:buChar char="•"/>
            </a:pPr>
            <a:r>
              <a:rPr lang="ko-KR" altLang="en-US" sz="1400">
                <a:solidFill>
                  <a:schemeClr val="bg1">
                    <a:lumMod val="85000"/>
                  </a:schemeClr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세계관 퍼스널 컬러는 </a:t>
            </a:r>
            <a:r>
              <a:rPr lang="en-US" altLang="ko-KR" sz="1400">
                <a:solidFill>
                  <a:schemeClr val="bg1">
                    <a:lumMod val="85000"/>
                  </a:schemeClr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CMYK </a:t>
            </a:r>
            <a:r>
              <a:rPr lang="ko-KR" altLang="en-US" sz="1400">
                <a:solidFill>
                  <a:schemeClr val="bg1">
                    <a:lumMod val="85000"/>
                  </a:schemeClr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잉크 모델 상의 컬러 중 하나를 채택한다</a:t>
            </a:r>
            <a:r>
              <a:rPr lang="en-US" altLang="ko-KR" sz="1400">
                <a:solidFill>
                  <a:schemeClr val="bg1">
                    <a:lumMod val="85000"/>
                  </a:schemeClr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.</a:t>
            </a:r>
          </a:p>
        </p:txBody>
      </p:sp>
      <p:pic>
        <p:nvPicPr>
          <p:cNvPr id="49" name="그림 48">
            <a:extLst>
              <a:ext uri="{FF2B5EF4-FFF2-40B4-BE49-F238E27FC236}">
                <a16:creationId xmlns:a16="http://schemas.microsoft.com/office/drawing/2014/main" id="{E568E6A2-73DB-A8E4-BFDE-A4286BF27C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3931" y="3609675"/>
            <a:ext cx="2232419" cy="2232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9646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3AF58F1-E3DA-E736-D0D3-CA477F7203F5}"/>
              </a:ext>
            </a:extLst>
          </p:cNvPr>
          <p:cNvSpPr/>
          <p:nvPr/>
        </p:nvSpPr>
        <p:spPr>
          <a:xfrm>
            <a:off x="1" y="320487"/>
            <a:ext cx="3607420" cy="4627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24F8043-9018-E2C8-7A07-9DE3181CE30A}"/>
              </a:ext>
            </a:extLst>
          </p:cNvPr>
          <p:cNvSpPr/>
          <p:nvPr/>
        </p:nvSpPr>
        <p:spPr>
          <a:xfrm>
            <a:off x="8427562" y="320487"/>
            <a:ext cx="3764437" cy="4627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0E5ACA9-29DC-6202-DE90-D61D83B355B2}"/>
              </a:ext>
            </a:extLst>
          </p:cNvPr>
          <p:cNvSpPr/>
          <p:nvPr/>
        </p:nvSpPr>
        <p:spPr>
          <a:xfrm>
            <a:off x="1" y="408235"/>
            <a:ext cx="3607420" cy="4627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6F677F6-22C6-E9BF-3DA8-0CF23E5DA783}"/>
              </a:ext>
            </a:extLst>
          </p:cNvPr>
          <p:cNvSpPr/>
          <p:nvPr/>
        </p:nvSpPr>
        <p:spPr>
          <a:xfrm>
            <a:off x="8427562" y="408235"/>
            <a:ext cx="3764437" cy="4627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2D0CA1A-168B-ECE8-2792-CD422E03CFC6}"/>
              </a:ext>
            </a:extLst>
          </p:cNvPr>
          <p:cNvSpPr/>
          <p:nvPr/>
        </p:nvSpPr>
        <p:spPr>
          <a:xfrm>
            <a:off x="1" y="576872"/>
            <a:ext cx="3607420" cy="4627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B525D8A-1FCB-6A8A-01E3-55137AEE5BE8}"/>
              </a:ext>
            </a:extLst>
          </p:cNvPr>
          <p:cNvSpPr/>
          <p:nvPr/>
        </p:nvSpPr>
        <p:spPr>
          <a:xfrm>
            <a:off x="8427562" y="576872"/>
            <a:ext cx="3764437" cy="4627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D2516C-B16D-33EC-AC74-92C609E4A20E}"/>
              </a:ext>
            </a:extLst>
          </p:cNvPr>
          <p:cNvSpPr txBox="1"/>
          <p:nvPr/>
        </p:nvSpPr>
        <p:spPr>
          <a:xfrm>
            <a:off x="3607421" y="99507"/>
            <a:ext cx="48201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>
                <a:solidFill>
                  <a:schemeClr val="bg1">
                    <a:lumMod val="85000"/>
                  </a:schemeClr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Substream Concept</a:t>
            </a:r>
            <a:endParaRPr lang="ko-KR" altLang="en-US" sz="3600">
              <a:solidFill>
                <a:schemeClr val="bg1">
                  <a:lumMod val="85000"/>
                </a:schemeClr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2A5B79A5-04D0-A4CB-4482-127996EEF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5776EC-1B7C-4A2B-9A4A-E7AE4E1B538D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2174515-F71E-CDAC-06A7-BECAB6115CA2}"/>
              </a:ext>
            </a:extLst>
          </p:cNvPr>
          <p:cNvSpPr txBox="1"/>
          <p:nvPr/>
        </p:nvSpPr>
        <p:spPr>
          <a:xfrm>
            <a:off x="1069441" y="1378671"/>
            <a:ext cx="10365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solidFill>
                  <a:schemeClr val="bg1">
                    <a:lumMod val="85000"/>
                  </a:schemeClr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Substream World A - S/D </a:t>
            </a:r>
            <a:r>
              <a:rPr lang="ko-KR" altLang="en-US">
                <a:solidFill>
                  <a:schemeClr val="bg1">
                    <a:lumMod val="85000"/>
                  </a:schemeClr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시가지 </a:t>
            </a:r>
            <a:r>
              <a:rPr lang="en-US" altLang="ko-KR">
                <a:solidFill>
                  <a:schemeClr val="bg1">
                    <a:lumMod val="85000"/>
                  </a:schemeClr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(</a:t>
            </a:r>
            <a:r>
              <a:rPr lang="ko-KR" altLang="en-US">
                <a:solidFill>
                  <a:schemeClr val="bg1">
                    <a:lumMod val="85000"/>
                  </a:schemeClr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가칭</a:t>
            </a:r>
            <a:r>
              <a:rPr lang="en-US" altLang="ko-KR">
                <a:solidFill>
                  <a:schemeClr val="bg1">
                    <a:lumMod val="85000"/>
                  </a:schemeClr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)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8B225FE1-1A98-E393-509A-3D59A696F2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9578029"/>
              </p:ext>
            </p:extLst>
          </p:nvPr>
        </p:nvGraphicFramePr>
        <p:xfrm>
          <a:off x="1145308" y="2185641"/>
          <a:ext cx="4488873" cy="2225040"/>
        </p:xfrm>
        <a:graphic>
          <a:graphicData uri="http://schemas.openxmlformats.org/drawingml/2006/table">
            <a:tbl>
              <a:tblPr firstRow="1" bandRow="1">
                <a:tableStyleId>{E8034E78-7F5D-4C2E-B375-FC64B27BC917}</a:tableStyleId>
              </a:tblPr>
              <a:tblGrid>
                <a:gridCol w="1588656">
                  <a:extLst>
                    <a:ext uri="{9D8B030D-6E8A-4147-A177-3AD203B41FA5}">
                      <a16:colId xmlns:a16="http://schemas.microsoft.com/office/drawing/2014/main" val="836533889"/>
                    </a:ext>
                  </a:extLst>
                </a:gridCol>
                <a:gridCol w="2900217">
                  <a:extLst>
                    <a:ext uri="{9D8B030D-6E8A-4147-A177-3AD203B41FA5}">
                      <a16:colId xmlns:a16="http://schemas.microsoft.com/office/drawing/2014/main" val="17239577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속성명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속성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66038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World</a:t>
                      </a:r>
                      <a:r>
                        <a:rPr lang="ko-KR" altLang="en-US" sz="16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 </a:t>
                      </a:r>
                      <a:r>
                        <a:rPr lang="en-US" altLang="ko-KR" sz="16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Code</a:t>
                      </a:r>
                      <a:endParaRPr lang="ko-KR" altLang="en-US" sz="16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HY신명조" panose="02030600000101010101" pitchFamily="18" charset="-127"/>
                        <a:ea typeface="HY신명조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Code 001</a:t>
                      </a:r>
                      <a:endParaRPr lang="ko-KR" altLang="en-US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HY신명조" panose="02030600000101010101" pitchFamily="18" charset="-127"/>
                        <a:ea typeface="HY신명조" panose="0203060000010101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14536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세계관 계열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스팀펑크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47707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핵심 인물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Avan</a:t>
                      </a:r>
                      <a:endParaRPr lang="ko-KR" altLang="en-US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HY신명조" panose="02030600000101010101" pitchFamily="18" charset="-127"/>
                        <a:ea typeface="HY신명조" panose="0203060000010101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66888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핵심 분쟁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기술 발전에 대한 갈등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37278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모티브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산업혁명</a:t>
                      </a:r>
                      <a:r>
                        <a:rPr lang="en-US" altLang="ko-KR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, </a:t>
                      </a:r>
                      <a:r>
                        <a:rPr lang="ko-KR" altLang="en-US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증기기관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2940649"/>
                  </a:ext>
                </a:extLst>
              </a:tr>
            </a:tbl>
          </a:graphicData>
        </a:graphic>
      </p:graphicFrame>
      <p:pic>
        <p:nvPicPr>
          <p:cNvPr id="7170" name="Picture 2" descr="8개의 다크 시티 아이디어 | 판타지, 그림, 판타지 아트">
            <a:extLst>
              <a:ext uri="{FF2B5EF4-FFF2-40B4-BE49-F238E27FC236}">
                <a16:creationId xmlns:a16="http://schemas.microsoft.com/office/drawing/2014/main" id="{07C012E3-FFFD-EA92-00A5-B58E30320F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6088" y="2143989"/>
            <a:ext cx="3042948" cy="4305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13581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3AF58F1-E3DA-E736-D0D3-CA477F7203F5}"/>
              </a:ext>
            </a:extLst>
          </p:cNvPr>
          <p:cNvSpPr/>
          <p:nvPr/>
        </p:nvSpPr>
        <p:spPr>
          <a:xfrm>
            <a:off x="1" y="320487"/>
            <a:ext cx="3607420" cy="4627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24F8043-9018-E2C8-7A07-9DE3181CE30A}"/>
              </a:ext>
            </a:extLst>
          </p:cNvPr>
          <p:cNvSpPr/>
          <p:nvPr/>
        </p:nvSpPr>
        <p:spPr>
          <a:xfrm>
            <a:off x="8427562" y="320487"/>
            <a:ext cx="3764437" cy="4627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0E5ACA9-29DC-6202-DE90-D61D83B355B2}"/>
              </a:ext>
            </a:extLst>
          </p:cNvPr>
          <p:cNvSpPr/>
          <p:nvPr/>
        </p:nvSpPr>
        <p:spPr>
          <a:xfrm>
            <a:off x="1" y="408235"/>
            <a:ext cx="3607420" cy="4627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6F677F6-22C6-E9BF-3DA8-0CF23E5DA783}"/>
              </a:ext>
            </a:extLst>
          </p:cNvPr>
          <p:cNvSpPr/>
          <p:nvPr/>
        </p:nvSpPr>
        <p:spPr>
          <a:xfrm>
            <a:off x="8427562" y="408235"/>
            <a:ext cx="3764437" cy="4627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2D0CA1A-168B-ECE8-2792-CD422E03CFC6}"/>
              </a:ext>
            </a:extLst>
          </p:cNvPr>
          <p:cNvSpPr/>
          <p:nvPr/>
        </p:nvSpPr>
        <p:spPr>
          <a:xfrm>
            <a:off x="1" y="576872"/>
            <a:ext cx="3607420" cy="4627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B525D8A-1FCB-6A8A-01E3-55137AEE5BE8}"/>
              </a:ext>
            </a:extLst>
          </p:cNvPr>
          <p:cNvSpPr/>
          <p:nvPr/>
        </p:nvSpPr>
        <p:spPr>
          <a:xfrm>
            <a:off x="8427562" y="576872"/>
            <a:ext cx="3764437" cy="4627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D2516C-B16D-33EC-AC74-92C609E4A20E}"/>
              </a:ext>
            </a:extLst>
          </p:cNvPr>
          <p:cNvSpPr txBox="1"/>
          <p:nvPr/>
        </p:nvSpPr>
        <p:spPr>
          <a:xfrm>
            <a:off x="3607421" y="99507"/>
            <a:ext cx="48201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>
                <a:solidFill>
                  <a:schemeClr val="bg1">
                    <a:lumMod val="85000"/>
                  </a:schemeClr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Substream Concept</a:t>
            </a:r>
            <a:endParaRPr lang="ko-KR" altLang="en-US" sz="3600">
              <a:solidFill>
                <a:schemeClr val="bg1">
                  <a:lumMod val="85000"/>
                </a:schemeClr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2A5B79A5-04D0-A4CB-4482-127996EEF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5776EC-1B7C-4A2B-9A4A-E7AE4E1B538D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2174515-F71E-CDAC-06A7-BECAB6115CA2}"/>
              </a:ext>
            </a:extLst>
          </p:cNvPr>
          <p:cNvSpPr txBox="1"/>
          <p:nvPr/>
        </p:nvSpPr>
        <p:spPr>
          <a:xfrm>
            <a:off x="1069441" y="1378671"/>
            <a:ext cx="10365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solidFill>
                  <a:schemeClr val="bg1">
                    <a:lumMod val="85000"/>
                  </a:schemeClr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Substream World A - S/D </a:t>
            </a:r>
            <a:r>
              <a:rPr lang="ko-KR" altLang="en-US">
                <a:solidFill>
                  <a:schemeClr val="bg1">
                    <a:lumMod val="85000"/>
                  </a:schemeClr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시가지 </a:t>
            </a:r>
            <a:r>
              <a:rPr lang="en-US" altLang="ko-KR">
                <a:solidFill>
                  <a:schemeClr val="bg1">
                    <a:lumMod val="85000"/>
                  </a:schemeClr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(</a:t>
            </a:r>
            <a:r>
              <a:rPr lang="ko-KR" altLang="en-US">
                <a:solidFill>
                  <a:schemeClr val="bg1">
                    <a:lumMod val="85000"/>
                  </a:schemeClr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가칭</a:t>
            </a:r>
            <a:r>
              <a:rPr lang="en-US" altLang="ko-KR">
                <a:solidFill>
                  <a:schemeClr val="bg1">
                    <a:lumMod val="85000"/>
                  </a:schemeClr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)</a:t>
            </a:r>
          </a:p>
        </p:txBody>
      </p:sp>
      <p:pic>
        <p:nvPicPr>
          <p:cNvPr id="7170" name="Picture 2" descr="8개의 다크 시티 아이디어 | 판타지, 그림, 판타지 아트">
            <a:extLst>
              <a:ext uri="{FF2B5EF4-FFF2-40B4-BE49-F238E27FC236}">
                <a16:creationId xmlns:a16="http://schemas.microsoft.com/office/drawing/2014/main" id="{07C012E3-FFFD-EA92-00A5-B58E30320F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6088" y="2143989"/>
            <a:ext cx="3042948" cy="4305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3C51B4C-7782-90D4-A931-69C7A8408AE0}"/>
              </a:ext>
            </a:extLst>
          </p:cNvPr>
          <p:cNvSpPr txBox="1"/>
          <p:nvPr/>
        </p:nvSpPr>
        <p:spPr>
          <a:xfrm>
            <a:off x="1246911" y="2033811"/>
            <a:ext cx="4331854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latinLnBrk="0">
              <a:buFont typeface="Arial" panose="020B0604020202020204" pitchFamily="34" charset="0"/>
              <a:buChar char="•"/>
            </a:pPr>
            <a:r>
              <a:rPr lang="en-US" altLang="ko-KR" sz="1800">
                <a:solidFill>
                  <a:schemeClr val="bg1">
                    <a:lumMod val="85000"/>
                  </a:schemeClr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Avan</a:t>
            </a:r>
            <a:r>
              <a:rPr lang="ko-KR" altLang="en-US" sz="1800">
                <a:solidFill>
                  <a:schemeClr val="bg1">
                    <a:lumMod val="85000"/>
                  </a:schemeClr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은 모든 책임을 기계에 돌리는 우로보로스의 꼭두각시들을 피해 균열을 막을 장치 개발</a:t>
            </a:r>
            <a:r>
              <a:rPr lang="en-US" altLang="ko-KR" sz="1800">
                <a:solidFill>
                  <a:schemeClr val="bg1">
                    <a:lumMod val="85000"/>
                  </a:schemeClr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.</a:t>
            </a:r>
          </a:p>
          <a:p>
            <a:pPr marL="285750" indent="-285750" latinLnBrk="0">
              <a:buFont typeface="Arial" panose="020B0604020202020204" pitchFamily="34" charset="0"/>
              <a:buChar char="•"/>
            </a:pPr>
            <a:endParaRPr lang="en-US" altLang="ko-KR" sz="1800">
              <a:solidFill>
                <a:schemeClr val="bg1">
                  <a:lumMod val="85000"/>
                </a:schemeClr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  <a:p>
            <a:pPr marL="285750" indent="-285750" latinLnBrk="0">
              <a:buFont typeface="Arial" panose="020B0604020202020204" pitchFamily="34" charset="0"/>
              <a:buChar char="•"/>
            </a:pPr>
            <a:r>
              <a:rPr lang="ko-KR" altLang="en-US" sz="1800">
                <a:solidFill>
                  <a:schemeClr val="bg1">
                    <a:lumMod val="85000"/>
                  </a:schemeClr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주인공은 그 과정을 도와주고 기계혐오자들의 공세속에 결국</a:t>
            </a:r>
            <a:r>
              <a:rPr lang="en-US" altLang="ko-KR">
                <a:solidFill>
                  <a:schemeClr val="bg1">
                    <a:lumMod val="85000"/>
                  </a:schemeClr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 </a:t>
            </a:r>
            <a:r>
              <a:rPr lang="ko-KR" altLang="en-US" sz="1800">
                <a:solidFill>
                  <a:schemeClr val="bg1">
                    <a:lumMod val="85000"/>
                  </a:schemeClr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장치를 완성해 열차로 인해 발생한 균열을 제거</a:t>
            </a:r>
            <a:r>
              <a:rPr lang="en-US" altLang="ko-KR" sz="1800">
                <a:solidFill>
                  <a:schemeClr val="bg1">
                    <a:lumMod val="85000"/>
                  </a:schemeClr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.</a:t>
            </a:r>
          </a:p>
          <a:p>
            <a:pPr marL="285750" indent="-285750" latinLnBrk="0">
              <a:buFont typeface="Arial" panose="020B0604020202020204" pitchFamily="34" charset="0"/>
              <a:buChar char="•"/>
            </a:pPr>
            <a:endParaRPr lang="en-US" altLang="ko-KR" sz="1800">
              <a:solidFill>
                <a:schemeClr val="bg1">
                  <a:lumMod val="85000"/>
                </a:schemeClr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  <a:p>
            <a:pPr marL="285750" indent="-285750" latinLnBrk="0">
              <a:buFont typeface="Arial" panose="020B0604020202020204" pitchFamily="34" charset="0"/>
              <a:buChar char="•"/>
            </a:pPr>
            <a:r>
              <a:rPr lang="ko-KR" altLang="en-US" sz="1800">
                <a:solidFill>
                  <a:schemeClr val="bg1">
                    <a:lumMod val="85000"/>
                  </a:schemeClr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하지만 그 과정에서 </a:t>
            </a:r>
            <a:r>
              <a:rPr lang="en-US" altLang="ko-KR" sz="1800">
                <a:solidFill>
                  <a:schemeClr val="bg1">
                    <a:lumMod val="85000"/>
                  </a:schemeClr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Avan</a:t>
            </a:r>
            <a:r>
              <a:rPr lang="ko-KR" altLang="en-US" sz="1800">
                <a:solidFill>
                  <a:schemeClr val="bg1">
                    <a:lumMod val="85000"/>
                  </a:schemeClr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의 할아버지가 희생</a:t>
            </a:r>
            <a:r>
              <a:rPr lang="en-US" altLang="ko-KR" sz="1800">
                <a:solidFill>
                  <a:schemeClr val="bg1">
                    <a:lumMod val="85000"/>
                  </a:schemeClr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.</a:t>
            </a:r>
          </a:p>
          <a:p>
            <a:pPr marL="285750" indent="-285750" latinLnBrk="0">
              <a:buFont typeface="Arial" panose="020B0604020202020204" pitchFamily="34" charset="0"/>
              <a:buChar char="•"/>
            </a:pPr>
            <a:endParaRPr lang="en-US" altLang="ko-KR" sz="1800">
              <a:solidFill>
                <a:schemeClr val="bg1">
                  <a:lumMod val="85000"/>
                </a:schemeClr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  <a:p>
            <a:pPr marL="285750" indent="-285750" latinLnBrk="0">
              <a:buFont typeface="Arial" panose="020B0604020202020204" pitchFamily="34" charset="0"/>
              <a:buChar char="•"/>
            </a:pPr>
            <a:r>
              <a:rPr lang="ko-KR" altLang="en-US" sz="1800">
                <a:solidFill>
                  <a:schemeClr val="bg1">
                    <a:lumMod val="85000"/>
                  </a:schemeClr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할아버지의 유훈인 더 넓은 세상을 보기 위해</a:t>
            </a:r>
            <a:r>
              <a:rPr lang="en-US" altLang="ko-KR" sz="1800">
                <a:solidFill>
                  <a:schemeClr val="bg1">
                    <a:lumMod val="85000"/>
                  </a:schemeClr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 Avan</a:t>
            </a:r>
            <a:r>
              <a:rPr lang="ko-KR" altLang="en-US" sz="1800">
                <a:solidFill>
                  <a:schemeClr val="bg1">
                    <a:lumMod val="85000"/>
                  </a:schemeClr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은 주인공에게 감사를 표하며 일행에 합류</a:t>
            </a:r>
            <a:r>
              <a:rPr lang="en-US" altLang="ko-KR" sz="1800">
                <a:solidFill>
                  <a:schemeClr val="bg1">
                    <a:lumMod val="85000"/>
                  </a:schemeClr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659138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3AF58F1-E3DA-E736-D0D3-CA477F7203F5}"/>
              </a:ext>
            </a:extLst>
          </p:cNvPr>
          <p:cNvSpPr/>
          <p:nvPr/>
        </p:nvSpPr>
        <p:spPr>
          <a:xfrm>
            <a:off x="1" y="320487"/>
            <a:ext cx="3607420" cy="4627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24F8043-9018-E2C8-7A07-9DE3181CE30A}"/>
              </a:ext>
            </a:extLst>
          </p:cNvPr>
          <p:cNvSpPr/>
          <p:nvPr/>
        </p:nvSpPr>
        <p:spPr>
          <a:xfrm>
            <a:off x="8427562" y="320487"/>
            <a:ext cx="3764437" cy="4627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0E5ACA9-29DC-6202-DE90-D61D83B355B2}"/>
              </a:ext>
            </a:extLst>
          </p:cNvPr>
          <p:cNvSpPr/>
          <p:nvPr/>
        </p:nvSpPr>
        <p:spPr>
          <a:xfrm>
            <a:off x="1" y="408235"/>
            <a:ext cx="3607420" cy="4627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6F677F6-22C6-E9BF-3DA8-0CF23E5DA783}"/>
              </a:ext>
            </a:extLst>
          </p:cNvPr>
          <p:cNvSpPr/>
          <p:nvPr/>
        </p:nvSpPr>
        <p:spPr>
          <a:xfrm>
            <a:off x="8427562" y="408235"/>
            <a:ext cx="3764437" cy="4627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2D0CA1A-168B-ECE8-2792-CD422E03CFC6}"/>
              </a:ext>
            </a:extLst>
          </p:cNvPr>
          <p:cNvSpPr/>
          <p:nvPr/>
        </p:nvSpPr>
        <p:spPr>
          <a:xfrm>
            <a:off x="1" y="576872"/>
            <a:ext cx="3607420" cy="4627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B525D8A-1FCB-6A8A-01E3-55137AEE5BE8}"/>
              </a:ext>
            </a:extLst>
          </p:cNvPr>
          <p:cNvSpPr/>
          <p:nvPr/>
        </p:nvSpPr>
        <p:spPr>
          <a:xfrm>
            <a:off x="8427562" y="576872"/>
            <a:ext cx="3764437" cy="4627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D2516C-B16D-33EC-AC74-92C609E4A20E}"/>
              </a:ext>
            </a:extLst>
          </p:cNvPr>
          <p:cNvSpPr txBox="1"/>
          <p:nvPr/>
        </p:nvSpPr>
        <p:spPr>
          <a:xfrm>
            <a:off x="3607421" y="99507"/>
            <a:ext cx="48201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>
                <a:solidFill>
                  <a:schemeClr val="bg1">
                    <a:lumMod val="85000"/>
                  </a:schemeClr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Substream Concept</a:t>
            </a:r>
            <a:endParaRPr lang="ko-KR" altLang="en-US" sz="3600">
              <a:solidFill>
                <a:schemeClr val="bg1">
                  <a:lumMod val="85000"/>
                </a:schemeClr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2A5B79A5-04D0-A4CB-4482-127996EEF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5776EC-1B7C-4A2B-9A4A-E7AE4E1B538D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2174515-F71E-CDAC-06A7-BECAB6115CA2}"/>
              </a:ext>
            </a:extLst>
          </p:cNvPr>
          <p:cNvSpPr txBox="1"/>
          <p:nvPr/>
        </p:nvSpPr>
        <p:spPr>
          <a:xfrm>
            <a:off x="1069441" y="1378671"/>
            <a:ext cx="10365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solidFill>
                  <a:schemeClr val="bg1">
                    <a:lumMod val="85000"/>
                  </a:schemeClr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Substream World B - A/F </a:t>
            </a:r>
            <a:r>
              <a:rPr lang="ko-KR" altLang="en-US">
                <a:solidFill>
                  <a:schemeClr val="bg1">
                    <a:lumMod val="85000"/>
                  </a:schemeClr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시가지</a:t>
            </a:r>
            <a:r>
              <a:rPr lang="en-US" altLang="ko-KR">
                <a:solidFill>
                  <a:schemeClr val="bg1">
                    <a:lumMod val="85000"/>
                  </a:schemeClr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 (</a:t>
            </a:r>
            <a:r>
              <a:rPr lang="ko-KR" altLang="en-US">
                <a:solidFill>
                  <a:schemeClr val="bg1">
                    <a:lumMod val="85000"/>
                  </a:schemeClr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가칭</a:t>
            </a:r>
            <a:r>
              <a:rPr lang="en-US" altLang="ko-KR">
                <a:solidFill>
                  <a:schemeClr val="bg1">
                    <a:lumMod val="85000"/>
                  </a:schemeClr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)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8B225FE1-1A98-E393-509A-3D59A696F2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3760717"/>
              </p:ext>
            </p:extLst>
          </p:nvPr>
        </p:nvGraphicFramePr>
        <p:xfrm>
          <a:off x="1145308" y="2185641"/>
          <a:ext cx="4488873" cy="2225040"/>
        </p:xfrm>
        <a:graphic>
          <a:graphicData uri="http://schemas.openxmlformats.org/drawingml/2006/table">
            <a:tbl>
              <a:tblPr firstRow="1" bandRow="1">
                <a:tableStyleId>{E8034E78-7F5D-4C2E-B375-FC64B27BC917}</a:tableStyleId>
              </a:tblPr>
              <a:tblGrid>
                <a:gridCol w="1588656">
                  <a:extLst>
                    <a:ext uri="{9D8B030D-6E8A-4147-A177-3AD203B41FA5}">
                      <a16:colId xmlns:a16="http://schemas.microsoft.com/office/drawing/2014/main" val="836533889"/>
                    </a:ext>
                  </a:extLst>
                </a:gridCol>
                <a:gridCol w="2900217">
                  <a:extLst>
                    <a:ext uri="{9D8B030D-6E8A-4147-A177-3AD203B41FA5}">
                      <a16:colId xmlns:a16="http://schemas.microsoft.com/office/drawing/2014/main" val="17239577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속성명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속성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66038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World</a:t>
                      </a:r>
                      <a:r>
                        <a:rPr lang="ko-KR" altLang="en-US" sz="16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 </a:t>
                      </a:r>
                      <a:r>
                        <a:rPr lang="en-US" altLang="ko-KR" sz="16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Code</a:t>
                      </a:r>
                      <a:endParaRPr lang="ko-KR" altLang="en-US" sz="16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HY신명조" panose="02030600000101010101" pitchFamily="18" charset="-127"/>
                        <a:ea typeface="HY신명조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Code 002</a:t>
                      </a:r>
                      <a:endParaRPr lang="ko-KR" altLang="en-US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HY신명조" panose="02030600000101010101" pitchFamily="18" charset="-127"/>
                        <a:ea typeface="HY신명조" panose="0203060000010101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14536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세계관 계열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일본 현대 판타지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47707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핵심 인물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Baika</a:t>
                      </a:r>
                      <a:endParaRPr lang="ko-KR" altLang="en-US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HY신명조" panose="02030600000101010101" pitchFamily="18" charset="-127"/>
                        <a:ea typeface="HY신명조" panose="0203060000010101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66888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핵심 분쟁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비윤리적인 실험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37278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모티브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일본</a:t>
                      </a:r>
                      <a:r>
                        <a:rPr lang="en-US" altLang="ko-KR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, </a:t>
                      </a:r>
                      <a:r>
                        <a:rPr lang="ko-KR" altLang="en-US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인체 실험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2940649"/>
                  </a:ext>
                </a:extLst>
              </a:tr>
            </a:tbl>
          </a:graphicData>
        </a:graphic>
      </p:graphicFrame>
      <p:pic>
        <p:nvPicPr>
          <p:cNvPr id="10242" name="Picture 2">
            <a:extLst>
              <a:ext uri="{FF2B5EF4-FFF2-40B4-BE49-F238E27FC236}">
                <a16:creationId xmlns:a16="http://schemas.microsoft.com/office/drawing/2014/main" id="{589D5A0B-C597-8D47-96A1-66FDFA5C77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5962" y="2061860"/>
            <a:ext cx="2743200" cy="4241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39726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3AF58F1-E3DA-E736-D0D3-CA477F7203F5}"/>
              </a:ext>
            </a:extLst>
          </p:cNvPr>
          <p:cNvSpPr/>
          <p:nvPr/>
        </p:nvSpPr>
        <p:spPr>
          <a:xfrm>
            <a:off x="1" y="320487"/>
            <a:ext cx="3607420" cy="4627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24F8043-9018-E2C8-7A07-9DE3181CE30A}"/>
              </a:ext>
            </a:extLst>
          </p:cNvPr>
          <p:cNvSpPr/>
          <p:nvPr/>
        </p:nvSpPr>
        <p:spPr>
          <a:xfrm>
            <a:off x="8427562" y="320487"/>
            <a:ext cx="3764437" cy="4627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0E5ACA9-29DC-6202-DE90-D61D83B355B2}"/>
              </a:ext>
            </a:extLst>
          </p:cNvPr>
          <p:cNvSpPr/>
          <p:nvPr/>
        </p:nvSpPr>
        <p:spPr>
          <a:xfrm>
            <a:off x="1" y="408235"/>
            <a:ext cx="3607420" cy="4627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6F677F6-22C6-E9BF-3DA8-0CF23E5DA783}"/>
              </a:ext>
            </a:extLst>
          </p:cNvPr>
          <p:cNvSpPr/>
          <p:nvPr/>
        </p:nvSpPr>
        <p:spPr>
          <a:xfrm>
            <a:off x="8427562" y="408235"/>
            <a:ext cx="3764437" cy="4627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2D0CA1A-168B-ECE8-2792-CD422E03CFC6}"/>
              </a:ext>
            </a:extLst>
          </p:cNvPr>
          <p:cNvSpPr/>
          <p:nvPr/>
        </p:nvSpPr>
        <p:spPr>
          <a:xfrm>
            <a:off x="1" y="576872"/>
            <a:ext cx="3607420" cy="4627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B525D8A-1FCB-6A8A-01E3-55137AEE5BE8}"/>
              </a:ext>
            </a:extLst>
          </p:cNvPr>
          <p:cNvSpPr/>
          <p:nvPr/>
        </p:nvSpPr>
        <p:spPr>
          <a:xfrm>
            <a:off x="8427562" y="576872"/>
            <a:ext cx="3764437" cy="4627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D2516C-B16D-33EC-AC74-92C609E4A20E}"/>
              </a:ext>
            </a:extLst>
          </p:cNvPr>
          <p:cNvSpPr txBox="1"/>
          <p:nvPr/>
        </p:nvSpPr>
        <p:spPr>
          <a:xfrm>
            <a:off x="3607421" y="99507"/>
            <a:ext cx="48201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>
                <a:solidFill>
                  <a:schemeClr val="bg1">
                    <a:lumMod val="85000"/>
                  </a:schemeClr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Substream Concept</a:t>
            </a:r>
            <a:endParaRPr lang="ko-KR" altLang="en-US" sz="3600">
              <a:solidFill>
                <a:schemeClr val="bg1">
                  <a:lumMod val="85000"/>
                </a:schemeClr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2A5B79A5-04D0-A4CB-4482-127996EEF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5776EC-1B7C-4A2B-9A4A-E7AE4E1B538D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2174515-F71E-CDAC-06A7-BECAB6115CA2}"/>
              </a:ext>
            </a:extLst>
          </p:cNvPr>
          <p:cNvSpPr txBox="1"/>
          <p:nvPr/>
        </p:nvSpPr>
        <p:spPr>
          <a:xfrm>
            <a:off x="1069441" y="1378671"/>
            <a:ext cx="10365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solidFill>
                  <a:schemeClr val="bg1">
                    <a:lumMod val="85000"/>
                  </a:schemeClr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Substream World B - A/F </a:t>
            </a:r>
            <a:r>
              <a:rPr lang="ko-KR" altLang="en-US">
                <a:solidFill>
                  <a:schemeClr val="bg1">
                    <a:lumMod val="85000"/>
                  </a:schemeClr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시가지</a:t>
            </a:r>
            <a:r>
              <a:rPr lang="en-US" altLang="ko-KR">
                <a:solidFill>
                  <a:schemeClr val="bg1">
                    <a:lumMod val="85000"/>
                  </a:schemeClr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 (</a:t>
            </a:r>
            <a:r>
              <a:rPr lang="ko-KR" altLang="en-US">
                <a:solidFill>
                  <a:schemeClr val="bg1">
                    <a:lumMod val="85000"/>
                  </a:schemeClr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가칭</a:t>
            </a:r>
            <a:r>
              <a:rPr lang="en-US" altLang="ko-KR">
                <a:solidFill>
                  <a:schemeClr val="bg1">
                    <a:lumMod val="85000"/>
                  </a:schemeClr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)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AF2D74BA-530D-C6E7-F29D-3F31F96D71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5962" y="2061860"/>
            <a:ext cx="2743200" cy="4241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62C6CF2-3315-C5BC-33C6-F88A48D24A05}"/>
              </a:ext>
            </a:extLst>
          </p:cNvPr>
          <p:cNvSpPr txBox="1"/>
          <p:nvPr/>
        </p:nvSpPr>
        <p:spPr>
          <a:xfrm>
            <a:off x="1246911" y="2033811"/>
            <a:ext cx="4331854" cy="4124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 fontAlgn="base"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>
                    <a:lumMod val="85000"/>
                  </a:schemeClr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우로보로스가 어디에 잡입해있는지 파악하지 못하던 주인공 일행은 </a:t>
            </a:r>
            <a:r>
              <a:rPr lang="en-US" altLang="ko-KR" sz="1600">
                <a:solidFill>
                  <a:schemeClr val="bg1">
                    <a:lumMod val="85000"/>
                  </a:schemeClr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Baika</a:t>
            </a:r>
            <a:r>
              <a:rPr lang="ko-KR" altLang="en-US" sz="1600">
                <a:solidFill>
                  <a:schemeClr val="bg1">
                    <a:lumMod val="85000"/>
                  </a:schemeClr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와 계속 소통적으로 엇갈림</a:t>
            </a:r>
            <a:r>
              <a:rPr lang="en-US" altLang="ko-KR" sz="1600">
                <a:solidFill>
                  <a:schemeClr val="bg1">
                    <a:lumMod val="85000"/>
                  </a:schemeClr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.</a:t>
            </a:r>
          </a:p>
          <a:p>
            <a:pPr marL="285750" indent="-285750" algn="l" fontAlgn="base">
              <a:buFont typeface="Arial" panose="020B0604020202020204" pitchFamily="34" charset="0"/>
              <a:buChar char="•"/>
            </a:pPr>
            <a:endParaRPr lang="en-US" altLang="ko-KR" sz="1600">
              <a:solidFill>
                <a:schemeClr val="bg1">
                  <a:lumMod val="85000"/>
                </a:schemeClr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  <a:p>
            <a:pPr marL="285750" indent="-285750" algn="l" fontAlgn="base">
              <a:buFont typeface="Arial" panose="020B0604020202020204" pitchFamily="34" charset="0"/>
              <a:buChar char="•"/>
            </a:pPr>
            <a:r>
              <a:rPr lang="en-US" altLang="ko-KR" sz="1600">
                <a:solidFill>
                  <a:schemeClr val="bg1">
                    <a:lumMod val="85000"/>
                  </a:schemeClr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 Baika</a:t>
            </a:r>
            <a:r>
              <a:rPr lang="ko-KR" altLang="en-US" sz="1600">
                <a:solidFill>
                  <a:schemeClr val="bg1">
                    <a:lumMod val="85000"/>
                  </a:schemeClr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는 보이더 처단이란 미명하에 벌어진 잔인한 실험에 대한 복수를 하기 위해 소란을 일으킴</a:t>
            </a:r>
            <a:endParaRPr lang="en-US" altLang="ko-KR" sz="1600">
              <a:solidFill>
                <a:schemeClr val="bg1">
                  <a:lumMod val="85000"/>
                </a:schemeClr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  <a:p>
            <a:pPr marL="285750" indent="-285750" algn="l" fontAlgn="base">
              <a:buFont typeface="Arial" panose="020B0604020202020204" pitchFamily="34" charset="0"/>
              <a:buChar char="•"/>
            </a:pPr>
            <a:endParaRPr lang="en-US" altLang="ko-KR" sz="1600">
              <a:solidFill>
                <a:schemeClr val="bg1">
                  <a:lumMod val="85000"/>
                </a:schemeClr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  <a:p>
            <a:pPr marL="285750" indent="-285750" algn="l" fontAlgn="base"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>
                    <a:lumMod val="85000"/>
                  </a:schemeClr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주인공 일행은 그것을 통해 겨우 우로보로스의 잡입 위치를 특정</a:t>
            </a:r>
            <a:r>
              <a:rPr lang="en-US" altLang="ko-KR" sz="1600">
                <a:solidFill>
                  <a:schemeClr val="bg1">
                    <a:lumMod val="85000"/>
                  </a:schemeClr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.</a:t>
            </a:r>
          </a:p>
          <a:p>
            <a:pPr marL="285750" indent="-285750" algn="l" fontAlgn="base">
              <a:buFont typeface="Arial" panose="020B0604020202020204" pitchFamily="34" charset="0"/>
              <a:buChar char="•"/>
            </a:pPr>
            <a:endParaRPr lang="en-US" altLang="ko-KR" sz="1600">
              <a:solidFill>
                <a:schemeClr val="bg1">
                  <a:lumMod val="85000"/>
                </a:schemeClr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  <a:p>
            <a:pPr marL="285750" indent="-285750" algn="l" fontAlgn="base"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>
                    <a:lumMod val="85000"/>
                  </a:schemeClr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주인공 일행과 </a:t>
            </a:r>
            <a:r>
              <a:rPr lang="en-US" altLang="ko-KR" sz="1600">
                <a:solidFill>
                  <a:schemeClr val="bg1">
                    <a:lumMod val="85000"/>
                  </a:schemeClr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Baika</a:t>
            </a:r>
            <a:r>
              <a:rPr lang="ko-KR" altLang="en-US" sz="1600">
                <a:solidFill>
                  <a:schemeClr val="bg1">
                    <a:lumMod val="85000"/>
                  </a:schemeClr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는 격렬한 전투 끝에 균열을 일으키는 우로보로스 흑막을 저지</a:t>
            </a:r>
            <a:r>
              <a:rPr lang="en-US" altLang="ko-KR" sz="1600">
                <a:solidFill>
                  <a:schemeClr val="bg1">
                    <a:lumMod val="85000"/>
                  </a:schemeClr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.</a:t>
            </a:r>
          </a:p>
          <a:p>
            <a:pPr marL="285750" indent="-285750" algn="l" fontAlgn="base">
              <a:buFont typeface="Arial" panose="020B0604020202020204" pitchFamily="34" charset="0"/>
              <a:buChar char="•"/>
            </a:pPr>
            <a:endParaRPr lang="en-US" altLang="ko-KR" sz="1600">
              <a:solidFill>
                <a:schemeClr val="bg1">
                  <a:lumMod val="85000"/>
                </a:schemeClr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  <a:p>
            <a:pPr marL="285750" indent="-285750" algn="l" fontAlgn="base">
              <a:buFont typeface="Arial" panose="020B0604020202020204" pitchFamily="34" charset="0"/>
              <a:buChar char="•"/>
            </a:pPr>
            <a:r>
              <a:rPr lang="en-US" altLang="ko-KR" sz="1600">
                <a:solidFill>
                  <a:schemeClr val="bg1">
                    <a:lumMod val="85000"/>
                  </a:schemeClr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Baika</a:t>
            </a:r>
            <a:r>
              <a:rPr lang="ko-KR" altLang="en-US" sz="1600">
                <a:solidFill>
                  <a:schemeClr val="bg1">
                    <a:lumMod val="85000"/>
                  </a:schemeClr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는 자신을 도운 주인공 일행에 호감을 느끼면서 일행에 합류</a:t>
            </a:r>
            <a:r>
              <a:rPr lang="en-US" altLang="ko-KR" sz="1600">
                <a:solidFill>
                  <a:schemeClr val="bg1">
                    <a:lumMod val="85000"/>
                  </a:schemeClr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14514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3AF58F1-E3DA-E736-D0D3-CA477F7203F5}"/>
              </a:ext>
            </a:extLst>
          </p:cNvPr>
          <p:cNvSpPr/>
          <p:nvPr/>
        </p:nvSpPr>
        <p:spPr>
          <a:xfrm>
            <a:off x="1" y="320487"/>
            <a:ext cx="3607420" cy="4627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24F8043-9018-E2C8-7A07-9DE3181CE30A}"/>
              </a:ext>
            </a:extLst>
          </p:cNvPr>
          <p:cNvSpPr/>
          <p:nvPr/>
        </p:nvSpPr>
        <p:spPr>
          <a:xfrm>
            <a:off x="8427562" y="320487"/>
            <a:ext cx="3764437" cy="4627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0E5ACA9-29DC-6202-DE90-D61D83B355B2}"/>
              </a:ext>
            </a:extLst>
          </p:cNvPr>
          <p:cNvSpPr/>
          <p:nvPr/>
        </p:nvSpPr>
        <p:spPr>
          <a:xfrm>
            <a:off x="1" y="408235"/>
            <a:ext cx="3607420" cy="4627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6F677F6-22C6-E9BF-3DA8-0CF23E5DA783}"/>
              </a:ext>
            </a:extLst>
          </p:cNvPr>
          <p:cNvSpPr/>
          <p:nvPr/>
        </p:nvSpPr>
        <p:spPr>
          <a:xfrm>
            <a:off x="8427562" y="408235"/>
            <a:ext cx="3764437" cy="4627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2D0CA1A-168B-ECE8-2792-CD422E03CFC6}"/>
              </a:ext>
            </a:extLst>
          </p:cNvPr>
          <p:cNvSpPr/>
          <p:nvPr/>
        </p:nvSpPr>
        <p:spPr>
          <a:xfrm>
            <a:off x="1" y="576872"/>
            <a:ext cx="3607420" cy="4627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B525D8A-1FCB-6A8A-01E3-55137AEE5BE8}"/>
              </a:ext>
            </a:extLst>
          </p:cNvPr>
          <p:cNvSpPr/>
          <p:nvPr/>
        </p:nvSpPr>
        <p:spPr>
          <a:xfrm>
            <a:off x="8427562" y="576872"/>
            <a:ext cx="3764437" cy="4627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D2516C-B16D-33EC-AC74-92C609E4A20E}"/>
              </a:ext>
            </a:extLst>
          </p:cNvPr>
          <p:cNvSpPr txBox="1"/>
          <p:nvPr/>
        </p:nvSpPr>
        <p:spPr>
          <a:xfrm>
            <a:off x="3607421" y="99507"/>
            <a:ext cx="48201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>
                <a:solidFill>
                  <a:schemeClr val="bg1">
                    <a:lumMod val="85000"/>
                  </a:schemeClr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Substream Concept</a:t>
            </a:r>
            <a:endParaRPr lang="ko-KR" altLang="en-US" sz="3600">
              <a:solidFill>
                <a:schemeClr val="bg1">
                  <a:lumMod val="85000"/>
                </a:schemeClr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2A5B79A5-04D0-A4CB-4482-127996EEF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5776EC-1B7C-4A2B-9A4A-E7AE4E1B538D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2174515-F71E-CDAC-06A7-BECAB6115CA2}"/>
              </a:ext>
            </a:extLst>
          </p:cNvPr>
          <p:cNvSpPr txBox="1"/>
          <p:nvPr/>
        </p:nvSpPr>
        <p:spPr>
          <a:xfrm>
            <a:off x="1069441" y="1378671"/>
            <a:ext cx="10365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solidFill>
                  <a:schemeClr val="bg1">
                    <a:lumMod val="85000"/>
                  </a:schemeClr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Substream World C - </a:t>
            </a:r>
            <a:r>
              <a:rPr lang="ko-KR" altLang="en-US">
                <a:solidFill>
                  <a:schemeClr val="bg1">
                    <a:lumMod val="85000"/>
                  </a:schemeClr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전쟁터가 된 구 시가지 </a:t>
            </a:r>
            <a:r>
              <a:rPr lang="en-US" altLang="ko-KR">
                <a:solidFill>
                  <a:schemeClr val="bg1">
                    <a:lumMod val="85000"/>
                  </a:schemeClr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(</a:t>
            </a:r>
            <a:r>
              <a:rPr lang="ko-KR" altLang="en-US">
                <a:solidFill>
                  <a:schemeClr val="bg1">
                    <a:lumMod val="85000"/>
                  </a:schemeClr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가칭</a:t>
            </a:r>
            <a:r>
              <a:rPr lang="en-US" altLang="ko-KR">
                <a:solidFill>
                  <a:schemeClr val="bg1">
                    <a:lumMod val="85000"/>
                  </a:schemeClr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)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8B225FE1-1A98-E393-509A-3D59A696F2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3530671"/>
              </p:ext>
            </p:extLst>
          </p:nvPr>
        </p:nvGraphicFramePr>
        <p:xfrm>
          <a:off x="1145308" y="2185641"/>
          <a:ext cx="4488873" cy="2494280"/>
        </p:xfrm>
        <a:graphic>
          <a:graphicData uri="http://schemas.openxmlformats.org/drawingml/2006/table">
            <a:tbl>
              <a:tblPr firstRow="1" bandRow="1">
                <a:tableStyleId>{E8034E78-7F5D-4C2E-B375-FC64B27BC917}</a:tableStyleId>
              </a:tblPr>
              <a:tblGrid>
                <a:gridCol w="1588656">
                  <a:extLst>
                    <a:ext uri="{9D8B030D-6E8A-4147-A177-3AD203B41FA5}">
                      <a16:colId xmlns:a16="http://schemas.microsoft.com/office/drawing/2014/main" val="836533889"/>
                    </a:ext>
                  </a:extLst>
                </a:gridCol>
                <a:gridCol w="2900217">
                  <a:extLst>
                    <a:ext uri="{9D8B030D-6E8A-4147-A177-3AD203B41FA5}">
                      <a16:colId xmlns:a16="http://schemas.microsoft.com/office/drawing/2014/main" val="17239577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속성명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속성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66038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World</a:t>
                      </a:r>
                      <a:r>
                        <a:rPr lang="ko-KR" altLang="en-US" sz="16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 </a:t>
                      </a:r>
                      <a:r>
                        <a:rPr lang="en-US" altLang="ko-KR" sz="16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Code</a:t>
                      </a:r>
                      <a:endParaRPr lang="ko-KR" altLang="en-US" sz="16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HY신명조" panose="02030600000101010101" pitchFamily="18" charset="-127"/>
                        <a:ea typeface="HY신명조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Code 003</a:t>
                      </a:r>
                      <a:endParaRPr lang="ko-KR" altLang="en-US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HY신명조" panose="02030600000101010101" pitchFamily="18" charset="-127"/>
                        <a:ea typeface="HY신명조" panose="0203060000010101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14536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세계관 계열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SF</a:t>
                      </a:r>
                      <a:endParaRPr lang="ko-KR" altLang="en-US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HY신명조" panose="02030600000101010101" pitchFamily="18" charset="-127"/>
                        <a:ea typeface="HY신명조" panose="0203060000010101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47707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핵심 인물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Clod</a:t>
                      </a:r>
                      <a:endParaRPr lang="ko-KR" altLang="en-US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HY신명조" panose="02030600000101010101" pitchFamily="18" charset="-127"/>
                        <a:ea typeface="HY신명조" panose="0203060000010101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66888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핵심 분쟁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이념 갈등</a:t>
                      </a:r>
                      <a:r>
                        <a:rPr lang="en-US" altLang="ko-KR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, </a:t>
                      </a:r>
                      <a:r>
                        <a:rPr lang="ko-KR" altLang="en-US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그로 인한 연방국과 제국의 전쟁</a:t>
                      </a:r>
                      <a:endParaRPr lang="en-US" altLang="ko-KR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HY신명조" panose="02030600000101010101" pitchFamily="18" charset="-127"/>
                        <a:ea typeface="HY신명조" panose="0203060000010101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37278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모티브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SF,</a:t>
                      </a:r>
                      <a:r>
                        <a:rPr lang="ko-KR" altLang="en-US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 메카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2940649"/>
                  </a:ext>
                </a:extLst>
              </a:tr>
            </a:tbl>
          </a:graphicData>
        </a:graphic>
      </p:graphicFrame>
      <p:pic>
        <p:nvPicPr>
          <p:cNvPr id="11266" name="Picture 2" descr="배경 화면 : 1920x1080px, 삽화, 시티, 컨셉 아트, 판타지 아트, 공간, 우주 침략군들, 우주선, 도시의 1920x1080 - wallpaperUp - 742613 - 배경 화면 - WallHere">
            <a:extLst>
              <a:ext uri="{FF2B5EF4-FFF2-40B4-BE49-F238E27FC236}">
                <a16:creationId xmlns:a16="http://schemas.microsoft.com/office/drawing/2014/main" id="{27855B1D-E2A3-FF0C-93A9-6060EDF45F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4911" y="2249132"/>
            <a:ext cx="4771781" cy="2982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08026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3AF58F1-E3DA-E736-D0D3-CA477F7203F5}"/>
              </a:ext>
            </a:extLst>
          </p:cNvPr>
          <p:cNvSpPr/>
          <p:nvPr/>
        </p:nvSpPr>
        <p:spPr>
          <a:xfrm>
            <a:off x="1" y="320487"/>
            <a:ext cx="3607420" cy="4627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24F8043-9018-E2C8-7A07-9DE3181CE30A}"/>
              </a:ext>
            </a:extLst>
          </p:cNvPr>
          <p:cNvSpPr/>
          <p:nvPr/>
        </p:nvSpPr>
        <p:spPr>
          <a:xfrm>
            <a:off x="8427562" y="320487"/>
            <a:ext cx="3764437" cy="4627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0E5ACA9-29DC-6202-DE90-D61D83B355B2}"/>
              </a:ext>
            </a:extLst>
          </p:cNvPr>
          <p:cNvSpPr/>
          <p:nvPr/>
        </p:nvSpPr>
        <p:spPr>
          <a:xfrm>
            <a:off x="1" y="408235"/>
            <a:ext cx="3607420" cy="4627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6F677F6-22C6-E9BF-3DA8-0CF23E5DA783}"/>
              </a:ext>
            </a:extLst>
          </p:cNvPr>
          <p:cNvSpPr/>
          <p:nvPr/>
        </p:nvSpPr>
        <p:spPr>
          <a:xfrm>
            <a:off x="8427562" y="408235"/>
            <a:ext cx="3764437" cy="4627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2D0CA1A-168B-ECE8-2792-CD422E03CFC6}"/>
              </a:ext>
            </a:extLst>
          </p:cNvPr>
          <p:cNvSpPr/>
          <p:nvPr/>
        </p:nvSpPr>
        <p:spPr>
          <a:xfrm>
            <a:off x="1" y="576872"/>
            <a:ext cx="3607420" cy="4627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B525D8A-1FCB-6A8A-01E3-55137AEE5BE8}"/>
              </a:ext>
            </a:extLst>
          </p:cNvPr>
          <p:cNvSpPr/>
          <p:nvPr/>
        </p:nvSpPr>
        <p:spPr>
          <a:xfrm>
            <a:off x="8427562" y="576872"/>
            <a:ext cx="3764437" cy="4627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D2516C-B16D-33EC-AC74-92C609E4A20E}"/>
              </a:ext>
            </a:extLst>
          </p:cNvPr>
          <p:cNvSpPr txBox="1"/>
          <p:nvPr/>
        </p:nvSpPr>
        <p:spPr>
          <a:xfrm>
            <a:off x="3607421" y="99507"/>
            <a:ext cx="48201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>
                <a:solidFill>
                  <a:schemeClr val="bg1">
                    <a:lumMod val="85000"/>
                  </a:schemeClr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Substream Concept</a:t>
            </a:r>
            <a:endParaRPr lang="ko-KR" altLang="en-US" sz="3600">
              <a:solidFill>
                <a:schemeClr val="bg1">
                  <a:lumMod val="85000"/>
                </a:schemeClr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2A5B79A5-04D0-A4CB-4482-127996EEF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5776EC-1B7C-4A2B-9A4A-E7AE4E1B538D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2174515-F71E-CDAC-06A7-BECAB6115CA2}"/>
              </a:ext>
            </a:extLst>
          </p:cNvPr>
          <p:cNvSpPr txBox="1"/>
          <p:nvPr/>
        </p:nvSpPr>
        <p:spPr>
          <a:xfrm>
            <a:off x="1069441" y="1378671"/>
            <a:ext cx="10365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solidFill>
                  <a:schemeClr val="bg1">
                    <a:lumMod val="85000"/>
                  </a:schemeClr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Substream World C - </a:t>
            </a:r>
            <a:r>
              <a:rPr lang="ko-KR" altLang="en-US">
                <a:solidFill>
                  <a:schemeClr val="bg1">
                    <a:lumMod val="85000"/>
                  </a:schemeClr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전쟁터가 된 구 시가지 </a:t>
            </a:r>
            <a:r>
              <a:rPr lang="en-US" altLang="ko-KR">
                <a:solidFill>
                  <a:schemeClr val="bg1">
                    <a:lumMod val="85000"/>
                  </a:schemeClr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(</a:t>
            </a:r>
            <a:r>
              <a:rPr lang="ko-KR" altLang="en-US">
                <a:solidFill>
                  <a:schemeClr val="bg1">
                    <a:lumMod val="85000"/>
                  </a:schemeClr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가칭</a:t>
            </a:r>
            <a:r>
              <a:rPr lang="en-US" altLang="ko-KR">
                <a:solidFill>
                  <a:schemeClr val="bg1">
                    <a:lumMod val="85000"/>
                  </a:schemeClr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C51B4C-7782-90D4-A931-69C7A8408AE0}"/>
              </a:ext>
            </a:extLst>
          </p:cNvPr>
          <p:cNvSpPr txBox="1"/>
          <p:nvPr/>
        </p:nvSpPr>
        <p:spPr>
          <a:xfrm>
            <a:off x="1246911" y="2033811"/>
            <a:ext cx="433185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 fontAlgn="base">
              <a:buFont typeface="Arial" panose="020B0604020202020204" pitchFamily="34" charset="0"/>
              <a:buChar char="•"/>
            </a:pPr>
            <a:r>
              <a:rPr lang="en-US" altLang="ko-KR" sz="1400" b="0" i="0">
                <a:solidFill>
                  <a:schemeClr val="bg1">
                    <a:lumMod val="85000"/>
                  </a:schemeClr>
                </a:solidFill>
                <a:effectLst/>
                <a:latin typeface="HY신명조" panose="02030600000101010101" pitchFamily="18" charset="-127"/>
                <a:ea typeface="HY신명조" panose="02030600000101010101" pitchFamily="18" charset="-127"/>
              </a:rPr>
              <a:t>Clod</a:t>
            </a:r>
            <a:r>
              <a:rPr lang="ko-KR" altLang="en-US" sz="1400" b="0" i="0">
                <a:solidFill>
                  <a:schemeClr val="bg1">
                    <a:lumMod val="85000"/>
                  </a:schemeClr>
                </a:solidFill>
                <a:effectLst/>
                <a:latin typeface="HY신명조" panose="02030600000101010101" pitchFamily="18" charset="-127"/>
                <a:ea typeface="HY신명조" panose="02030600000101010101" pitchFamily="18" charset="-127"/>
              </a:rPr>
              <a:t>는 연방 수뇌부에 대한 소문의 진실을 파악하기 위해 약혼자와 몰래 접촉</a:t>
            </a:r>
            <a:r>
              <a:rPr lang="en-US" altLang="ko-KR" sz="1400" b="0" i="0">
                <a:solidFill>
                  <a:schemeClr val="bg1">
                    <a:lumMod val="85000"/>
                  </a:schemeClr>
                </a:solidFill>
                <a:effectLst/>
                <a:latin typeface="HY신명조" panose="02030600000101010101" pitchFamily="18" charset="-127"/>
                <a:ea typeface="HY신명조" panose="02030600000101010101" pitchFamily="18" charset="-127"/>
              </a:rPr>
              <a:t>.</a:t>
            </a:r>
          </a:p>
          <a:p>
            <a:pPr marL="285750" indent="-285750" algn="l" fontAlgn="base">
              <a:buFont typeface="Arial" panose="020B0604020202020204" pitchFamily="34" charset="0"/>
              <a:buChar char="•"/>
            </a:pPr>
            <a:endParaRPr lang="en-US" altLang="ko-KR" sz="1400">
              <a:solidFill>
                <a:schemeClr val="bg1">
                  <a:lumMod val="85000"/>
                </a:schemeClr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  <a:p>
            <a:pPr marL="285750" indent="-285750" algn="l" fontAlgn="base">
              <a:buFont typeface="Arial" panose="020B0604020202020204" pitchFamily="34" charset="0"/>
              <a:buChar char="•"/>
            </a:pPr>
            <a:r>
              <a:rPr lang="en-US" altLang="ko-KR" sz="1400" b="0" i="0">
                <a:solidFill>
                  <a:schemeClr val="bg1">
                    <a:lumMod val="85000"/>
                  </a:schemeClr>
                </a:solidFill>
                <a:effectLst/>
                <a:latin typeface="HY신명조" panose="02030600000101010101" pitchFamily="18" charset="-127"/>
                <a:ea typeface="HY신명조" panose="02030600000101010101" pitchFamily="18" charset="-127"/>
              </a:rPr>
              <a:t>Clod</a:t>
            </a:r>
            <a:r>
              <a:rPr lang="ko-KR" altLang="en-US" sz="1400" b="0" i="0">
                <a:solidFill>
                  <a:schemeClr val="bg1">
                    <a:lumMod val="85000"/>
                  </a:schemeClr>
                </a:solidFill>
                <a:effectLst/>
                <a:latin typeface="HY신명조" panose="02030600000101010101" pitchFamily="18" charset="-127"/>
                <a:ea typeface="HY신명조" panose="02030600000101010101" pitchFamily="18" charset="-127"/>
              </a:rPr>
              <a:t>의 말에 반신반의하던 약혼자는 점차 그의 말이 사실이라는 것을 파악</a:t>
            </a:r>
            <a:r>
              <a:rPr lang="en-US" altLang="ko-KR" sz="1400" b="0" i="0">
                <a:solidFill>
                  <a:schemeClr val="bg1">
                    <a:lumMod val="85000"/>
                  </a:schemeClr>
                </a:solidFill>
                <a:effectLst/>
                <a:latin typeface="HY신명조" panose="02030600000101010101" pitchFamily="18" charset="-127"/>
                <a:ea typeface="HY신명조" panose="02030600000101010101" pitchFamily="18" charset="-127"/>
              </a:rPr>
              <a:t>.</a:t>
            </a:r>
          </a:p>
          <a:p>
            <a:pPr marL="285750" indent="-285750" algn="l" fontAlgn="base">
              <a:buFont typeface="Arial" panose="020B0604020202020204" pitchFamily="34" charset="0"/>
              <a:buChar char="•"/>
            </a:pPr>
            <a:endParaRPr lang="en-US" altLang="ko-KR" sz="1400" b="0" i="0">
              <a:solidFill>
                <a:schemeClr val="bg1">
                  <a:lumMod val="85000"/>
                </a:schemeClr>
              </a:solidFill>
              <a:effectLst/>
              <a:latin typeface="HY신명조" panose="02030600000101010101" pitchFamily="18" charset="-127"/>
              <a:ea typeface="HY신명조" panose="02030600000101010101" pitchFamily="18" charset="-127"/>
            </a:endParaRPr>
          </a:p>
          <a:p>
            <a:pPr marL="285750" indent="-285750" algn="l" fontAlgn="base">
              <a:buFont typeface="Arial" panose="020B0604020202020204" pitchFamily="34" charset="0"/>
              <a:buChar char="•"/>
            </a:pPr>
            <a:r>
              <a:rPr lang="en-US" altLang="ko-KR" sz="1400" b="0" i="0">
                <a:solidFill>
                  <a:schemeClr val="bg1">
                    <a:lumMod val="85000"/>
                  </a:schemeClr>
                </a:solidFill>
                <a:effectLst/>
                <a:latin typeface="HY신명조" panose="02030600000101010101" pitchFamily="18" charset="-127"/>
                <a:ea typeface="HY신명조" panose="02030600000101010101" pitchFamily="18" charset="-127"/>
              </a:rPr>
              <a:t>Clod</a:t>
            </a:r>
            <a:r>
              <a:rPr lang="ko-KR" altLang="en-US" sz="1400" b="0" i="0">
                <a:solidFill>
                  <a:schemeClr val="bg1">
                    <a:lumMod val="85000"/>
                  </a:schemeClr>
                </a:solidFill>
                <a:effectLst/>
                <a:latin typeface="HY신명조" panose="02030600000101010101" pitchFamily="18" charset="-127"/>
                <a:ea typeface="HY신명조" panose="02030600000101010101" pitchFamily="18" charset="-127"/>
              </a:rPr>
              <a:t>와 약혼자</a:t>
            </a:r>
            <a:r>
              <a:rPr lang="en-US" altLang="ko-KR" sz="1400" b="0" i="0">
                <a:solidFill>
                  <a:schemeClr val="bg1">
                    <a:lumMod val="85000"/>
                  </a:schemeClr>
                </a:solidFill>
                <a:effectLst/>
                <a:latin typeface="HY신명조" panose="02030600000101010101" pitchFamily="18" charset="-127"/>
                <a:ea typeface="HY신명조" panose="02030600000101010101" pitchFamily="18" charset="-127"/>
              </a:rPr>
              <a:t>, </a:t>
            </a:r>
            <a:r>
              <a:rPr lang="ko-KR" altLang="en-US" sz="1400" b="0" i="0">
                <a:solidFill>
                  <a:schemeClr val="bg1">
                    <a:lumMod val="85000"/>
                  </a:schemeClr>
                </a:solidFill>
                <a:effectLst/>
                <a:latin typeface="HY신명조" panose="02030600000101010101" pitchFamily="18" charset="-127"/>
                <a:ea typeface="HY신명조" panose="02030600000101010101" pitchFamily="18" charset="-127"/>
              </a:rPr>
              <a:t>그리고 주인공 일행은 함께 전쟁을 막기 위해 노력</a:t>
            </a:r>
            <a:r>
              <a:rPr lang="en-US" altLang="ko-KR" sz="1400" b="0" i="0">
                <a:solidFill>
                  <a:schemeClr val="bg1">
                    <a:lumMod val="85000"/>
                  </a:schemeClr>
                </a:solidFill>
                <a:effectLst/>
                <a:latin typeface="HY신명조" panose="02030600000101010101" pitchFamily="18" charset="-127"/>
                <a:ea typeface="HY신명조" panose="02030600000101010101" pitchFamily="18" charset="-127"/>
              </a:rPr>
              <a:t>.</a:t>
            </a:r>
          </a:p>
          <a:p>
            <a:pPr marL="285750" indent="-285750" algn="l" fontAlgn="base">
              <a:buFont typeface="Arial" panose="020B0604020202020204" pitchFamily="34" charset="0"/>
              <a:buChar char="•"/>
            </a:pPr>
            <a:endParaRPr lang="en-US" altLang="ko-KR" sz="1400" b="0" i="0">
              <a:solidFill>
                <a:schemeClr val="bg1">
                  <a:lumMod val="85000"/>
                </a:schemeClr>
              </a:solidFill>
              <a:effectLst/>
              <a:latin typeface="HY신명조" panose="02030600000101010101" pitchFamily="18" charset="-127"/>
              <a:ea typeface="HY신명조" panose="02030600000101010101" pitchFamily="18" charset="-127"/>
            </a:endParaRPr>
          </a:p>
          <a:p>
            <a:pPr marL="285750" indent="-285750" algn="l" fontAlgn="base">
              <a:buFont typeface="Arial" panose="020B0604020202020204" pitchFamily="34" charset="0"/>
              <a:buChar char="•"/>
            </a:pPr>
            <a:r>
              <a:rPr lang="ko-KR" altLang="en-US" sz="1400">
                <a:solidFill>
                  <a:schemeClr val="bg1">
                    <a:lumMod val="85000"/>
                  </a:schemeClr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하지만 그 과정에서 약혼자가 숙청당하고 말고</a:t>
            </a:r>
            <a:r>
              <a:rPr lang="en-US" altLang="ko-KR" sz="1400">
                <a:solidFill>
                  <a:schemeClr val="bg1">
                    <a:lumMod val="85000"/>
                  </a:schemeClr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, Clod</a:t>
            </a:r>
            <a:r>
              <a:rPr lang="ko-KR" altLang="en-US" sz="1400">
                <a:solidFill>
                  <a:schemeClr val="bg1">
                    <a:lumMod val="85000"/>
                  </a:schemeClr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는 분노하며 우로보로스 흑막과의 전투에서 승리</a:t>
            </a:r>
            <a:r>
              <a:rPr lang="en-US" altLang="ko-KR" sz="1400">
                <a:solidFill>
                  <a:schemeClr val="bg1">
                    <a:lumMod val="85000"/>
                  </a:schemeClr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.</a:t>
            </a:r>
          </a:p>
          <a:p>
            <a:pPr marL="285750" indent="-285750" algn="l" fontAlgn="base">
              <a:buFont typeface="Arial" panose="020B0604020202020204" pitchFamily="34" charset="0"/>
              <a:buChar char="•"/>
            </a:pPr>
            <a:endParaRPr lang="en-US" altLang="ko-KR" sz="1400">
              <a:solidFill>
                <a:schemeClr val="bg1">
                  <a:lumMod val="85000"/>
                </a:schemeClr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  <a:p>
            <a:pPr marL="285750" indent="-285750" algn="l" fontAlgn="base">
              <a:buFont typeface="Arial" panose="020B0604020202020204" pitchFamily="34" charset="0"/>
              <a:buChar char="•"/>
            </a:pPr>
            <a:r>
              <a:rPr lang="ko-KR" altLang="en-US" sz="1400" b="0" i="0">
                <a:solidFill>
                  <a:schemeClr val="bg1">
                    <a:lumMod val="85000"/>
                  </a:schemeClr>
                </a:solidFill>
                <a:effectLst/>
                <a:latin typeface="HY신명조" panose="02030600000101010101" pitchFamily="18" charset="-127"/>
                <a:ea typeface="HY신명조" panose="02030600000101010101" pitchFamily="18" charset="-127"/>
              </a:rPr>
              <a:t>사실 약혼자는 죽지 않고 피신해 있었고</a:t>
            </a:r>
            <a:r>
              <a:rPr lang="en-US" altLang="ko-KR" sz="1400" b="0" i="0">
                <a:solidFill>
                  <a:schemeClr val="bg1">
                    <a:lumMod val="85000"/>
                  </a:schemeClr>
                </a:solidFill>
                <a:effectLst/>
                <a:latin typeface="HY신명조" panose="02030600000101010101" pitchFamily="18" charset="-127"/>
                <a:ea typeface="HY신명조" panose="02030600000101010101" pitchFamily="18" charset="-127"/>
              </a:rPr>
              <a:t>, </a:t>
            </a:r>
            <a:r>
              <a:rPr lang="ko-KR" altLang="en-US" sz="1400" b="0" i="0">
                <a:solidFill>
                  <a:schemeClr val="bg1">
                    <a:lumMod val="85000"/>
                  </a:schemeClr>
                </a:solidFill>
                <a:effectLst/>
                <a:latin typeface="HY신명조" panose="02030600000101010101" pitchFamily="18" charset="-127"/>
                <a:ea typeface="HY신명조" panose="02030600000101010101" pitchFamily="18" charset="-127"/>
              </a:rPr>
              <a:t>이를 주인공 일행이 성공리 구조</a:t>
            </a:r>
            <a:r>
              <a:rPr lang="en-US" altLang="ko-KR" sz="1400" b="0" i="0">
                <a:solidFill>
                  <a:schemeClr val="bg1">
                    <a:lumMod val="85000"/>
                  </a:schemeClr>
                </a:solidFill>
                <a:effectLst/>
                <a:latin typeface="HY신명조" panose="02030600000101010101" pitchFamily="18" charset="-127"/>
                <a:ea typeface="HY신명조" panose="02030600000101010101" pitchFamily="18" charset="-127"/>
              </a:rPr>
              <a:t>.</a:t>
            </a:r>
          </a:p>
          <a:p>
            <a:pPr marL="285750" indent="-285750" algn="l" fontAlgn="base">
              <a:buFont typeface="Arial" panose="020B0604020202020204" pitchFamily="34" charset="0"/>
              <a:buChar char="•"/>
            </a:pPr>
            <a:endParaRPr lang="en-US" altLang="ko-KR" sz="1400">
              <a:solidFill>
                <a:schemeClr val="bg1">
                  <a:lumMod val="85000"/>
                </a:schemeClr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  <a:p>
            <a:pPr marL="285750" indent="-285750" algn="l" fontAlgn="base">
              <a:buFont typeface="Arial" panose="020B0604020202020204" pitchFamily="34" charset="0"/>
              <a:buChar char="•"/>
            </a:pPr>
            <a:r>
              <a:rPr lang="en-US" altLang="ko-KR" sz="1400" b="0" i="0">
                <a:solidFill>
                  <a:schemeClr val="bg1">
                    <a:lumMod val="85000"/>
                  </a:schemeClr>
                </a:solidFill>
                <a:effectLst/>
                <a:latin typeface="HY신명조" panose="02030600000101010101" pitchFamily="18" charset="-127"/>
                <a:ea typeface="HY신명조" panose="02030600000101010101" pitchFamily="18" charset="-127"/>
              </a:rPr>
              <a:t>Clod</a:t>
            </a:r>
            <a:r>
              <a:rPr lang="ko-KR" altLang="en-US" sz="1400" b="0" i="0">
                <a:solidFill>
                  <a:schemeClr val="bg1">
                    <a:lumMod val="85000"/>
                  </a:schemeClr>
                </a:solidFill>
                <a:effectLst/>
                <a:latin typeface="HY신명조" panose="02030600000101010101" pitchFamily="18" charset="-127"/>
                <a:ea typeface="HY신명조" panose="02030600000101010101" pitchFamily="18" charset="-127"/>
              </a:rPr>
              <a:t>는 이에대한 감사를 표하며 </a:t>
            </a:r>
            <a:r>
              <a:rPr lang="ko-KR" altLang="en-US" sz="1400">
                <a:solidFill>
                  <a:schemeClr val="bg1">
                    <a:lumMod val="85000"/>
                  </a:schemeClr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주인공 일행에 합류한다</a:t>
            </a:r>
            <a:r>
              <a:rPr lang="en-US" altLang="ko-KR" sz="1400">
                <a:solidFill>
                  <a:schemeClr val="bg1">
                    <a:lumMod val="85000"/>
                  </a:schemeClr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.</a:t>
            </a:r>
            <a:endParaRPr lang="en-US" altLang="ko-KR" sz="1400" b="0" i="0">
              <a:solidFill>
                <a:schemeClr val="bg1">
                  <a:lumMod val="85000"/>
                </a:schemeClr>
              </a:solidFill>
              <a:effectLst/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pic>
        <p:nvPicPr>
          <p:cNvPr id="10" name="Picture 2" descr="배경 화면 : 1920x1080px, 삽화, 시티, 컨셉 아트, 판타지 아트, 공간, 우주 침략군들, 우주선, 도시의 1920x1080 - wallpaperUp - 742613 - 배경 화면 - WallHere">
            <a:extLst>
              <a:ext uri="{FF2B5EF4-FFF2-40B4-BE49-F238E27FC236}">
                <a16:creationId xmlns:a16="http://schemas.microsoft.com/office/drawing/2014/main" id="{2AEACD2C-752C-6694-EE13-9774CE8F80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4911" y="2249132"/>
            <a:ext cx="4771781" cy="2982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80209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2A5B79A5-04D0-A4CB-4482-127996EEF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5776EC-1B7C-4A2B-9A4A-E7AE4E1B538D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5C52F82-9779-C2B8-A9C2-D2A338BC9707}"/>
              </a:ext>
            </a:extLst>
          </p:cNvPr>
          <p:cNvSpPr txBox="1"/>
          <p:nvPr/>
        </p:nvSpPr>
        <p:spPr>
          <a:xfrm>
            <a:off x="5344557" y="1629668"/>
            <a:ext cx="417483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HY신명조" panose="02030600000101010101" pitchFamily="18" charset="-127"/>
                <a:ea typeface="HY신명조" panose="02030600000101010101" pitchFamily="18" charset="-127"/>
                <a:cs typeface="+mn-cs"/>
              </a:rPr>
              <a:t>캐릭터 컨셉 다양성 중시</a:t>
            </a:r>
            <a:endParaRPr kumimoji="0" lang="en-US" altLang="ko-KR" sz="20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HY신명조" panose="02030600000101010101" pitchFamily="18" charset="-127"/>
              <a:ea typeface="HY신명조" panose="02030600000101010101" pitchFamily="18" charset="-127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HY신명조" panose="02030600000101010101" pitchFamily="18" charset="-127"/>
              <a:ea typeface="HY신명조" panose="02030600000101010101" pitchFamily="18" charset="-127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HY신명조" panose="02030600000101010101" pitchFamily="18" charset="-127"/>
                <a:ea typeface="HY신명조" panose="02030600000101010101" pitchFamily="18" charset="-127"/>
                <a:cs typeface="+mn-cs"/>
              </a:rPr>
              <a:t>가급적 캐릭터의 성별</a:t>
            </a: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HY신명조" panose="02030600000101010101" pitchFamily="18" charset="-127"/>
                <a:ea typeface="HY신명조" panose="02030600000101010101" pitchFamily="18" charset="-127"/>
                <a:cs typeface="+mn-cs"/>
              </a:rPr>
              <a:t>, </a:t>
            </a:r>
            <a:r>
              <a:rPr kumimoji="0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HY신명조" panose="02030600000101010101" pitchFamily="18" charset="-127"/>
                <a:ea typeface="HY신명조" panose="02030600000101010101" pitchFamily="18" charset="-127"/>
                <a:cs typeface="+mn-cs"/>
              </a:rPr>
              <a:t>나이대</a:t>
            </a: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HY신명조" panose="02030600000101010101" pitchFamily="18" charset="-127"/>
                <a:ea typeface="HY신명조" panose="02030600000101010101" pitchFamily="18" charset="-127"/>
                <a:cs typeface="+mn-cs"/>
              </a:rPr>
              <a:t>, </a:t>
            </a:r>
            <a:r>
              <a:rPr kumimoji="0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HY신명조" panose="02030600000101010101" pitchFamily="18" charset="-127"/>
                <a:ea typeface="HY신명조" panose="02030600000101010101" pitchFamily="18" charset="-127"/>
                <a:cs typeface="+mn-cs"/>
              </a:rPr>
              <a:t>성격의 종류가 세계관마다 균등한 비율을 보여야 함</a:t>
            </a:r>
            <a:endParaRPr kumimoji="0" lang="en-US" altLang="ko-KR" sz="14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HY신명조" panose="02030600000101010101" pitchFamily="18" charset="-127"/>
              <a:ea typeface="HY신명조" panose="02030600000101010101" pitchFamily="18" charset="-127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altLang="ko-KR" sz="1400">
              <a:solidFill>
                <a:prstClr val="white">
                  <a:lumMod val="85000"/>
                </a:prstClr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sz="1400">
                <a:solidFill>
                  <a:prstClr val="white">
                    <a:lumMod val="85000"/>
                  </a:prstClr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e.g. </a:t>
            </a:r>
            <a:r>
              <a:rPr lang="ko-KR" altLang="en-US" sz="1400">
                <a:solidFill>
                  <a:prstClr val="white">
                    <a:lumMod val="85000"/>
                  </a:prstClr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여성캐릭터와 남성 캐릭터의 비율</a:t>
            </a:r>
            <a:r>
              <a:rPr lang="en-US" altLang="ko-KR" sz="1400">
                <a:solidFill>
                  <a:prstClr val="white">
                    <a:lumMod val="85000"/>
                  </a:prstClr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, </a:t>
            </a:r>
            <a:r>
              <a:rPr lang="ko-KR" altLang="en-US" sz="1400">
                <a:solidFill>
                  <a:prstClr val="white">
                    <a:lumMod val="85000"/>
                  </a:prstClr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성인 캐릭터와 앳된 캐릭터의 비율이 균등하도록 지향해야 함</a:t>
            </a:r>
            <a:endParaRPr lang="en-US" altLang="ko-KR" sz="1400">
              <a:solidFill>
                <a:prstClr val="white">
                  <a:lumMod val="85000"/>
                </a:prstClr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altLang="ko-KR" sz="1400">
              <a:solidFill>
                <a:prstClr val="white">
                  <a:lumMod val="85000"/>
                </a:prstClr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altLang="ko-KR" sz="1400">
              <a:solidFill>
                <a:prstClr val="white">
                  <a:lumMod val="85000"/>
                </a:prstClr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400">
                <a:solidFill>
                  <a:schemeClr val="bg1">
                    <a:lumMod val="85000"/>
                  </a:schemeClr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가급적 컨셉은 동서양</a:t>
            </a:r>
            <a:r>
              <a:rPr lang="en-US" altLang="ko-KR" sz="1400">
                <a:solidFill>
                  <a:schemeClr val="bg1">
                    <a:lumMod val="85000"/>
                  </a:schemeClr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, </a:t>
            </a:r>
            <a:r>
              <a:rPr lang="ko-KR" altLang="en-US" sz="1400">
                <a:solidFill>
                  <a:schemeClr val="bg1">
                    <a:lumMod val="85000"/>
                  </a:schemeClr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근접</a:t>
            </a:r>
            <a:r>
              <a:rPr lang="en-US" altLang="ko-KR" sz="1400">
                <a:solidFill>
                  <a:schemeClr val="bg1">
                    <a:lumMod val="85000"/>
                  </a:schemeClr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-</a:t>
            </a:r>
            <a:r>
              <a:rPr lang="ko-KR" altLang="en-US" sz="1400">
                <a:solidFill>
                  <a:schemeClr val="bg1">
                    <a:lumMod val="85000"/>
                  </a:schemeClr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원거리 비율이 캐릭터마다 균등한 비율을 보여야 함 </a:t>
            </a:r>
            <a:endParaRPr lang="en-US" altLang="ko-KR" sz="1400">
              <a:solidFill>
                <a:schemeClr val="bg1">
                  <a:lumMod val="85000"/>
                </a:schemeClr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279021C-111E-DC34-62F1-13F0B71050B0}"/>
              </a:ext>
            </a:extLst>
          </p:cNvPr>
          <p:cNvSpPr/>
          <p:nvPr/>
        </p:nvSpPr>
        <p:spPr>
          <a:xfrm>
            <a:off x="1" y="320487"/>
            <a:ext cx="4091709" cy="4627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9D89118-106E-288A-3C8D-28A285B05365}"/>
              </a:ext>
            </a:extLst>
          </p:cNvPr>
          <p:cNvSpPr/>
          <p:nvPr/>
        </p:nvSpPr>
        <p:spPr>
          <a:xfrm>
            <a:off x="7920184" y="320487"/>
            <a:ext cx="4271816" cy="4627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7AF71A8-E3F0-0835-A416-FF98C695355A}"/>
              </a:ext>
            </a:extLst>
          </p:cNvPr>
          <p:cNvSpPr/>
          <p:nvPr/>
        </p:nvSpPr>
        <p:spPr>
          <a:xfrm>
            <a:off x="1" y="408235"/>
            <a:ext cx="4091709" cy="4627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E97D711-EB5E-9B7B-B5FD-08D5B399AA94}"/>
              </a:ext>
            </a:extLst>
          </p:cNvPr>
          <p:cNvSpPr/>
          <p:nvPr/>
        </p:nvSpPr>
        <p:spPr>
          <a:xfrm>
            <a:off x="7920184" y="408235"/>
            <a:ext cx="4271816" cy="4627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0328CAC-FDB2-B4CD-AC11-A47ADA66D7EE}"/>
              </a:ext>
            </a:extLst>
          </p:cNvPr>
          <p:cNvSpPr/>
          <p:nvPr/>
        </p:nvSpPr>
        <p:spPr>
          <a:xfrm>
            <a:off x="1" y="576872"/>
            <a:ext cx="4091709" cy="4627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BEFBB08-5FF6-E3A0-566B-5D742A871828}"/>
              </a:ext>
            </a:extLst>
          </p:cNvPr>
          <p:cNvSpPr/>
          <p:nvPr/>
        </p:nvSpPr>
        <p:spPr>
          <a:xfrm>
            <a:off x="7920184" y="576872"/>
            <a:ext cx="4271816" cy="4627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EC0103E-A48B-EC0C-C20A-2FD57CE1B8E6}"/>
              </a:ext>
            </a:extLst>
          </p:cNvPr>
          <p:cNvSpPr txBox="1"/>
          <p:nvPr/>
        </p:nvSpPr>
        <p:spPr>
          <a:xfrm>
            <a:off x="4091710" y="99507"/>
            <a:ext cx="38515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>
                <a:solidFill>
                  <a:schemeClr val="bg1">
                    <a:lumMod val="85000"/>
                  </a:schemeClr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Character Setting Rule</a:t>
            </a:r>
            <a:endParaRPr lang="ko-KR" altLang="en-US" sz="3600">
              <a:solidFill>
                <a:schemeClr val="bg1">
                  <a:lumMod val="85000"/>
                </a:schemeClr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7C0EC3F8-CD47-ADD4-DBB5-94C2397DD333}"/>
              </a:ext>
            </a:extLst>
          </p:cNvPr>
          <p:cNvCxnSpPr>
            <a:cxnSpLocks/>
          </p:cNvCxnSpPr>
          <p:nvPr/>
        </p:nvCxnSpPr>
        <p:spPr>
          <a:xfrm>
            <a:off x="5344557" y="1654486"/>
            <a:ext cx="0" cy="4414982"/>
          </a:xfrm>
          <a:prstGeom prst="line">
            <a:avLst/>
          </a:prstGeom>
          <a:ln w="41275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403B3FA0-E8B1-CD60-B145-8797F2C572FD}"/>
              </a:ext>
            </a:extLst>
          </p:cNvPr>
          <p:cNvCxnSpPr>
            <a:cxnSpLocks/>
          </p:cNvCxnSpPr>
          <p:nvPr/>
        </p:nvCxnSpPr>
        <p:spPr>
          <a:xfrm flipH="1">
            <a:off x="5504873" y="3759198"/>
            <a:ext cx="5458691" cy="0"/>
          </a:xfrm>
          <a:prstGeom prst="line">
            <a:avLst/>
          </a:prstGeom>
          <a:ln w="41275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그림 27">
            <a:extLst>
              <a:ext uri="{FF2B5EF4-FFF2-40B4-BE49-F238E27FC236}">
                <a16:creationId xmlns:a16="http://schemas.microsoft.com/office/drawing/2014/main" id="{CFB7266A-0C94-694D-C67B-350F389B5E1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206" b="97593" l="49083" r="69579">
                        <a14:foregroundMark x1="59871" y1="8315" x2="57767" y2="8753"/>
                        <a14:foregroundMark x1="64293" y1="24398" x2="68069" y2="40591"/>
                        <a14:foregroundMark x1="61597" y1="96389" x2="61597" y2="87199"/>
                        <a14:foregroundMark x1="52104" y1="97593" x2="54153" y2="94311"/>
                        <a14:foregroundMark x1="52535" y1="17943" x2="52535" y2="19694"/>
                        <a14:foregroundMark x1="52319" y1="19694" x2="49515" y2="63457"/>
                        <a14:foregroundMark x1="51294" y1="28556" x2="51294" y2="28556"/>
                        <a14:foregroundMark x1="50216" y1="38184" x2="50593" y2="27462"/>
                        <a14:foregroundMark x1="52157" y1="21007" x2="50809" y2="29212"/>
                        <a14:foregroundMark x1="50162" y1="37746" x2="49083" y2="50547"/>
                        <a14:foregroundMark x1="67745" y1="42013" x2="65696" y2="48687"/>
                        <a14:foregroundMark x1="53074" y1="16193" x2="53020" y2="19147"/>
                        <a14:foregroundMark x1="52859" y1="15317" x2="53020" y2="1750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7260" r="27684"/>
          <a:stretch/>
        </p:blipFill>
        <p:spPr bwMode="auto">
          <a:xfrm>
            <a:off x="10796428" y="1348327"/>
            <a:ext cx="1114743" cy="2193753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1B76F0D6-ACFE-0180-8D2A-18EBB286E5E6}"/>
              </a:ext>
            </a:extLst>
          </p:cNvPr>
          <p:cNvSpPr txBox="1"/>
          <p:nvPr/>
        </p:nvSpPr>
        <p:spPr>
          <a:xfrm>
            <a:off x="10103154" y="2200708"/>
            <a:ext cx="1022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solidFill>
                  <a:schemeClr val="bg1">
                    <a:lumMod val="85000"/>
                  </a:schemeClr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vs</a:t>
            </a:r>
            <a:endParaRPr lang="ko-KR" altLang="en-US">
              <a:solidFill>
                <a:schemeClr val="bg1">
                  <a:lumMod val="85000"/>
                </a:schemeClr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53B2B00E-1683-E3C5-3417-13E0D115758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534" b="95208" l="3928" r="58798">
                        <a14:foregroundMark x1="31703" y1="16929" x2="23968" y2="15565"/>
                        <a14:foregroundMark x1="31062" y1="9654" x2="24329" y2="19342"/>
                        <a14:foregroundMark x1="24329" y1="19342" x2="23968" y2="20427"/>
                        <a14:foregroundMark x1="23206" y1="10598" x2="26894" y2="10738"/>
                        <a14:foregroundMark x1="34469" y1="9129" x2="33988" y2="12207"/>
                        <a14:foregroundMark x1="40641" y1="36027" x2="45411" y2="44386"/>
                        <a14:foregroundMark x1="14870" y1="37251" x2="3928" y2="43442"/>
                        <a14:foregroundMark x1="22766" y1="9794" x2="22766" y2="9794"/>
                        <a14:foregroundMark x1="41683" y1="37566" x2="58798" y2="32494"/>
                        <a14:foregroundMark x1="47335" y1="41098" x2="47936" y2="43512"/>
                        <a14:foregroundMark x1="46413" y1="47254" x2="46894" y2="48234"/>
                        <a14:foregroundMark x1="38998" y1="29871" x2="45130" y2="36236"/>
                        <a14:foregroundMark x1="19920" y1="30080" x2="11703" y2="29171"/>
                        <a14:foregroundMark x1="18076" y1="31480" x2="15671" y2="34523"/>
                        <a14:foregroundMark x1="20521" y1="30780" x2="12745" y2="36236"/>
                        <a14:foregroundMark x1="17395" y1="31095" x2="14950" y2="34627"/>
                        <a14:foregroundMark x1="34028" y1="12312" x2="37034" y2="13641"/>
                        <a14:foregroundMark x1="33106" y1="18783" x2="38918" y2="21791"/>
                        <a14:foregroundMark x1="22244" y1="17664" x2="19920" y2="23015"/>
                        <a14:foregroundMark x1="21323" y1="18363" x2="19118" y2="19377"/>
                        <a14:foregroundMark x1="20641" y1="15950" x2="18196" y2="17873"/>
                        <a14:foregroundMark x1="23046" y1="8569" x2="25852" y2="11508"/>
                        <a14:foregroundMark x1="36713" y1="14131" x2="38557" y2="15740"/>
                        <a14:foregroundMark x1="32305" y1="87478" x2="33427" y2="95208"/>
                      </a14:backgroundRemoval>
                    </a14:imgEffect>
                  </a14:imgLayer>
                </a14:imgProps>
              </a:ext>
            </a:extLst>
          </a:blip>
          <a:srcRect r="39887"/>
          <a:stretch/>
        </p:blipFill>
        <p:spPr>
          <a:xfrm>
            <a:off x="9186643" y="1299836"/>
            <a:ext cx="1263148" cy="2407825"/>
          </a:xfrm>
          <a:prstGeom prst="rect">
            <a:avLst/>
          </a:prstGeom>
        </p:spPr>
      </p:pic>
      <p:pic>
        <p:nvPicPr>
          <p:cNvPr id="1028" name="Picture 4" descr="스토리 핀 이미지">
            <a:extLst>
              <a:ext uri="{FF2B5EF4-FFF2-40B4-BE49-F238E27FC236}">
                <a16:creationId xmlns:a16="http://schemas.microsoft.com/office/drawing/2014/main" id="{5D85D2A9-369E-9C0D-6161-8DA2376B7F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315"/>
          <a:stretch/>
        </p:blipFill>
        <p:spPr bwMode="auto">
          <a:xfrm>
            <a:off x="6096000" y="4565221"/>
            <a:ext cx="1345274" cy="1655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2F6A4225-5B3A-A6DD-28DA-BDD37DAB2CC9}"/>
              </a:ext>
            </a:extLst>
          </p:cNvPr>
          <p:cNvSpPr txBox="1"/>
          <p:nvPr/>
        </p:nvSpPr>
        <p:spPr>
          <a:xfrm>
            <a:off x="7431976" y="5255009"/>
            <a:ext cx="1022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solidFill>
                  <a:schemeClr val="bg1">
                    <a:lumMod val="85000"/>
                  </a:schemeClr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vs</a:t>
            </a:r>
            <a:endParaRPr lang="ko-KR" altLang="en-US">
              <a:solidFill>
                <a:schemeClr val="bg1">
                  <a:lumMod val="85000"/>
                </a:schemeClr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pic>
        <p:nvPicPr>
          <p:cNvPr id="1030" name="Picture 6" descr="스토리 핀 이미지">
            <a:extLst>
              <a:ext uri="{FF2B5EF4-FFF2-40B4-BE49-F238E27FC236}">
                <a16:creationId xmlns:a16="http://schemas.microsoft.com/office/drawing/2014/main" id="{7D0B395F-D4BB-942F-5955-04F284EB2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4572" y="4504657"/>
            <a:ext cx="1345269" cy="1776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5C52F82-9779-C2B8-A9C2-D2A338BC9707}"/>
              </a:ext>
            </a:extLst>
          </p:cNvPr>
          <p:cNvSpPr txBox="1"/>
          <p:nvPr/>
        </p:nvSpPr>
        <p:spPr>
          <a:xfrm>
            <a:off x="430395" y="1520816"/>
            <a:ext cx="417483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>
                <a:solidFill>
                  <a:schemeClr val="bg1">
                    <a:lumMod val="85000"/>
                  </a:schemeClr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캐릭터 명칭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  <a:p>
            <a:pPr algn="ctr"/>
            <a:endParaRPr lang="en-US" altLang="ko-KR" sz="2000">
              <a:solidFill>
                <a:schemeClr val="bg1">
                  <a:lumMod val="85000"/>
                </a:schemeClr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400">
                <a:solidFill>
                  <a:schemeClr val="bg1">
                    <a:lumMod val="85000"/>
                  </a:schemeClr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세계관 명칭이 첫 문자로 오는 이름으로 설정</a:t>
            </a:r>
            <a:endParaRPr lang="en-US" altLang="ko-KR" sz="1400">
              <a:solidFill>
                <a:schemeClr val="bg1">
                  <a:lumMod val="85000"/>
                </a:schemeClr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400">
              <a:solidFill>
                <a:schemeClr val="bg1">
                  <a:lumMod val="85000"/>
                </a:schemeClr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400">
                <a:solidFill>
                  <a:schemeClr val="bg1">
                    <a:lumMod val="85000"/>
                  </a:schemeClr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e.g. </a:t>
            </a:r>
            <a:r>
              <a:rPr lang="ko-KR" altLang="en-US" sz="1400">
                <a:solidFill>
                  <a:schemeClr val="bg1">
                    <a:lumMod val="85000"/>
                  </a:schemeClr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세계관 </a:t>
            </a:r>
            <a:r>
              <a:rPr lang="en-US" altLang="ko-KR" sz="1400">
                <a:solidFill>
                  <a:schemeClr val="bg1">
                    <a:lumMod val="85000"/>
                  </a:schemeClr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A</a:t>
            </a:r>
            <a:r>
              <a:rPr lang="ko-KR" altLang="en-US" sz="1400">
                <a:solidFill>
                  <a:schemeClr val="bg1">
                    <a:lumMod val="85000"/>
                  </a:schemeClr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에서는 </a:t>
            </a:r>
            <a:r>
              <a:rPr lang="en-US" altLang="ko-KR" sz="1400">
                <a:solidFill>
                  <a:schemeClr val="bg1">
                    <a:lumMod val="85000"/>
                  </a:schemeClr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A</a:t>
            </a:r>
            <a:r>
              <a:rPr lang="ko-KR" altLang="en-US" sz="1400">
                <a:solidFill>
                  <a:schemeClr val="bg1">
                    <a:lumMod val="85000"/>
                  </a:schemeClr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로 시작하는 이름인 </a:t>
            </a:r>
            <a:r>
              <a:rPr lang="en-US" altLang="ko-KR" sz="1400">
                <a:solidFill>
                  <a:schemeClr val="bg1">
                    <a:lumMod val="85000"/>
                  </a:schemeClr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Avan</a:t>
            </a:r>
            <a:r>
              <a:rPr lang="ko-KR" altLang="en-US" sz="1400">
                <a:solidFill>
                  <a:schemeClr val="bg1">
                    <a:lumMod val="85000"/>
                  </a:schemeClr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이 캐릭터 명칭이 됨</a:t>
            </a:r>
            <a:r>
              <a:rPr lang="en-US" altLang="ko-KR" sz="1400">
                <a:solidFill>
                  <a:schemeClr val="bg1">
                    <a:lumMod val="85000"/>
                  </a:schemeClr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.</a:t>
            </a: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4DEAF0A5-CE54-B8EF-002F-0699AE5FCB5A}"/>
              </a:ext>
            </a:extLst>
          </p:cNvPr>
          <p:cNvSpPr/>
          <p:nvPr/>
        </p:nvSpPr>
        <p:spPr>
          <a:xfrm>
            <a:off x="81735" y="3339041"/>
            <a:ext cx="1071415" cy="1025142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>
                    <a:lumMod val="75000"/>
                    <a:lumOff val="25000"/>
                  </a:schemeClr>
                </a:solidFill>
              </a:rPr>
              <a:t>Substream</a:t>
            </a:r>
          </a:p>
          <a:p>
            <a:pPr algn="ctr"/>
            <a:r>
              <a:rPr lang="en-US" altLang="ko-KR">
                <a:solidFill>
                  <a:schemeClr val="tx1">
                    <a:lumMod val="75000"/>
                    <a:lumOff val="25000"/>
                  </a:schemeClr>
                </a:solidFill>
              </a:rPr>
              <a:t>A</a:t>
            </a:r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1857BA5F-60D1-DBE8-2465-B7B8F2257ACD}"/>
              </a:ext>
            </a:extLst>
          </p:cNvPr>
          <p:cNvSpPr/>
          <p:nvPr/>
        </p:nvSpPr>
        <p:spPr>
          <a:xfrm>
            <a:off x="1348628" y="3339041"/>
            <a:ext cx="1071415" cy="1025142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Substream</a:t>
            </a:r>
          </a:p>
          <a:p>
            <a:pPr algn="ctr"/>
            <a:r>
              <a:rPr lang="en-US" altLang="ko-KR"/>
              <a:t>B</a:t>
            </a:r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59CB1C62-6208-191D-7A3B-DE9D46FC992A}"/>
              </a:ext>
            </a:extLst>
          </p:cNvPr>
          <p:cNvSpPr/>
          <p:nvPr/>
        </p:nvSpPr>
        <p:spPr>
          <a:xfrm>
            <a:off x="2615521" y="3339041"/>
            <a:ext cx="1071415" cy="1025142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Substream</a:t>
            </a:r>
          </a:p>
          <a:p>
            <a:pPr algn="ctr"/>
            <a:r>
              <a:rPr lang="en-US" altLang="ko-KR"/>
              <a:t>C</a:t>
            </a:r>
            <a:endParaRPr lang="ko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13C94751-6BC1-BBFC-3BD4-FDAC2A65B7AC}"/>
              </a:ext>
            </a:extLst>
          </p:cNvPr>
          <p:cNvSpPr/>
          <p:nvPr/>
        </p:nvSpPr>
        <p:spPr>
          <a:xfrm>
            <a:off x="3759074" y="3311456"/>
            <a:ext cx="1071415" cy="1025142"/>
          </a:xfrm>
          <a:prstGeom prst="ellipse">
            <a:avLst/>
          </a:prstGeom>
          <a:solidFill>
            <a:srgbClr val="FF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Substream</a:t>
            </a:r>
          </a:p>
          <a:p>
            <a:pPr algn="ctr"/>
            <a:r>
              <a:rPr lang="en-US" altLang="ko-KR"/>
              <a:t>D</a:t>
            </a:r>
            <a:endParaRPr lang="ko-KR" altLang="en-US"/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1118B5D3-D752-6FC3-F989-EAE31C44CE14}"/>
              </a:ext>
            </a:extLst>
          </p:cNvPr>
          <p:cNvGrpSpPr/>
          <p:nvPr/>
        </p:nvGrpSpPr>
        <p:grpSpPr>
          <a:xfrm>
            <a:off x="281994" y="4533905"/>
            <a:ext cx="729666" cy="1243492"/>
            <a:chOff x="7030561" y="4676793"/>
            <a:chExt cx="729666" cy="1243492"/>
          </a:xfrm>
        </p:grpSpPr>
        <p:sp>
          <p:nvSpPr>
            <p:cNvPr id="33" name="순서도: 추출 32">
              <a:extLst>
                <a:ext uri="{FF2B5EF4-FFF2-40B4-BE49-F238E27FC236}">
                  <a16:creationId xmlns:a16="http://schemas.microsoft.com/office/drawing/2014/main" id="{405158FB-B297-66E2-F3EE-CC9AA71D25C0}"/>
                </a:ext>
              </a:extLst>
            </p:cNvPr>
            <p:cNvSpPr/>
            <p:nvPr/>
          </p:nvSpPr>
          <p:spPr>
            <a:xfrm>
              <a:off x="7196816" y="4895143"/>
              <a:ext cx="397157" cy="1025142"/>
            </a:xfrm>
            <a:prstGeom prst="flowChartExtra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FB978022-EAB0-3A55-7FDD-B280DCE5EFD8}"/>
                </a:ext>
              </a:extLst>
            </p:cNvPr>
            <p:cNvSpPr/>
            <p:nvPr/>
          </p:nvSpPr>
          <p:spPr>
            <a:xfrm>
              <a:off x="7030561" y="4676793"/>
              <a:ext cx="729666" cy="738664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Avan</a:t>
              </a: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A937393F-6E5F-9F80-A0DC-C8389FDB87B5}"/>
              </a:ext>
            </a:extLst>
          </p:cNvPr>
          <p:cNvGrpSpPr/>
          <p:nvPr/>
        </p:nvGrpSpPr>
        <p:grpSpPr>
          <a:xfrm>
            <a:off x="1519502" y="4539948"/>
            <a:ext cx="729666" cy="1243492"/>
            <a:chOff x="8311470" y="4755636"/>
            <a:chExt cx="729666" cy="1243492"/>
          </a:xfrm>
        </p:grpSpPr>
        <p:sp>
          <p:nvSpPr>
            <p:cNvPr id="35" name="순서도: 추출 34">
              <a:extLst>
                <a:ext uri="{FF2B5EF4-FFF2-40B4-BE49-F238E27FC236}">
                  <a16:creationId xmlns:a16="http://schemas.microsoft.com/office/drawing/2014/main" id="{4AE09A32-B75E-F78B-B051-8BA0D8BD2ACC}"/>
                </a:ext>
              </a:extLst>
            </p:cNvPr>
            <p:cNvSpPr/>
            <p:nvPr/>
          </p:nvSpPr>
          <p:spPr>
            <a:xfrm>
              <a:off x="8477725" y="4973986"/>
              <a:ext cx="397157" cy="1025142"/>
            </a:xfrm>
            <a:prstGeom prst="flowChartExtract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312B413B-53FD-7DA4-92E6-4B91C41DF5E7}"/>
                </a:ext>
              </a:extLst>
            </p:cNvPr>
            <p:cNvSpPr/>
            <p:nvPr/>
          </p:nvSpPr>
          <p:spPr>
            <a:xfrm>
              <a:off x="8311470" y="4755636"/>
              <a:ext cx="729666" cy="738664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Baika</a:t>
              </a: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61AE065F-4242-C5CA-375C-773618B5B75F}"/>
              </a:ext>
            </a:extLst>
          </p:cNvPr>
          <p:cNvGrpSpPr/>
          <p:nvPr/>
        </p:nvGrpSpPr>
        <p:grpSpPr>
          <a:xfrm>
            <a:off x="2788151" y="4533905"/>
            <a:ext cx="729666" cy="1243492"/>
            <a:chOff x="9592379" y="4821107"/>
            <a:chExt cx="729666" cy="1243492"/>
          </a:xfrm>
        </p:grpSpPr>
        <p:sp>
          <p:nvSpPr>
            <p:cNvPr id="37" name="순서도: 추출 36">
              <a:extLst>
                <a:ext uri="{FF2B5EF4-FFF2-40B4-BE49-F238E27FC236}">
                  <a16:creationId xmlns:a16="http://schemas.microsoft.com/office/drawing/2014/main" id="{D88E1AEB-18E7-871B-5EF8-3A1167A24439}"/>
                </a:ext>
              </a:extLst>
            </p:cNvPr>
            <p:cNvSpPr/>
            <p:nvPr/>
          </p:nvSpPr>
          <p:spPr>
            <a:xfrm>
              <a:off x="9758634" y="5039457"/>
              <a:ext cx="397157" cy="1025142"/>
            </a:xfrm>
            <a:prstGeom prst="flowChartExtract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91FAF196-27B4-7B9F-E980-C7BBA1438485}"/>
                </a:ext>
              </a:extLst>
            </p:cNvPr>
            <p:cNvSpPr/>
            <p:nvPr/>
          </p:nvSpPr>
          <p:spPr>
            <a:xfrm>
              <a:off x="9592379" y="4821107"/>
              <a:ext cx="729666" cy="738664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Clod</a:t>
              </a:r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EFA24910-98C4-5AB5-7AB1-477387296F5D}"/>
              </a:ext>
            </a:extLst>
          </p:cNvPr>
          <p:cNvGrpSpPr/>
          <p:nvPr/>
        </p:nvGrpSpPr>
        <p:grpSpPr>
          <a:xfrm>
            <a:off x="3929948" y="4506320"/>
            <a:ext cx="729666" cy="1243492"/>
            <a:chOff x="10873288" y="4798822"/>
            <a:chExt cx="729666" cy="1243492"/>
          </a:xfrm>
        </p:grpSpPr>
        <p:sp>
          <p:nvSpPr>
            <p:cNvPr id="39" name="순서도: 추출 38">
              <a:extLst>
                <a:ext uri="{FF2B5EF4-FFF2-40B4-BE49-F238E27FC236}">
                  <a16:creationId xmlns:a16="http://schemas.microsoft.com/office/drawing/2014/main" id="{394E5342-B9B3-5A9B-42D3-18D7EF883A2F}"/>
                </a:ext>
              </a:extLst>
            </p:cNvPr>
            <p:cNvSpPr/>
            <p:nvPr/>
          </p:nvSpPr>
          <p:spPr>
            <a:xfrm>
              <a:off x="11039543" y="5017172"/>
              <a:ext cx="397157" cy="1025142"/>
            </a:xfrm>
            <a:prstGeom prst="flowChartExtract">
              <a:avLst/>
            </a:prstGeom>
            <a:solidFill>
              <a:srgbClr val="FF00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77D5AAC6-6A8B-BA7E-28AA-07332029097B}"/>
                </a:ext>
              </a:extLst>
            </p:cNvPr>
            <p:cNvSpPr/>
            <p:nvPr/>
          </p:nvSpPr>
          <p:spPr>
            <a:xfrm>
              <a:off x="10873288" y="4798822"/>
              <a:ext cx="729666" cy="738664"/>
            </a:xfrm>
            <a:prstGeom prst="ellipse">
              <a:avLst/>
            </a:prstGeom>
            <a:solidFill>
              <a:srgbClr val="FF00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D~~~</a:t>
              </a:r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CD2ADC69-E7D7-4461-20F3-35FA8CC6A852}"/>
              </a:ext>
            </a:extLst>
          </p:cNvPr>
          <p:cNvSpPr txBox="1"/>
          <p:nvPr/>
        </p:nvSpPr>
        <p:spPr>
          <a:xfrm>
            <a:off x="4462412" y="4265878"/>
            <a:ext cx="1022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solidFill>
                  <a:schemeClr val="bg1">
                    <a:lumMod val="95000"/>
                  </a:schemeClr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……</a:t>
            </a:r>
            <a:endParaRPr lang="ko-KR" altLang="en-US">
              <a:solidFill>
                <a:schemeClr val="bg1">
                  <a:lumMod val="95000"/>
                </a:schemeClr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927330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3AF58F1-E3DA-E736-D0D3-CA477F7203F5}"/>
              </a:ext>
            </a:extLst>
          </p:cNvPr>
          <p:cNvSpPr/>
          <p:nvPr/>
        </p:nvSpPr>
        <p:spPr>
          <a:xfrm>
            <a:off x="1" y="320487"/>
            <a:ext cx="3607420" cy="4627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24F8043-9018-E2C8-7A07-9DE3181CE30A}"/>
              </a:ext>
            </a:extLst>
          </p:cNvPr>
          <p:cNvSpPr/>
          <p:nvPr/>
        </p:nvSpPr>
        <p:spPr>
          <a:xfrm>
            <a:off x="8427562" y="320487"/>
            <a:ext cx="3764437" cy="4627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0E5ACA9-29DC-6202-DE90-D61D83B355B2}"/>
              </a:ext>
            </a:extLst>
          </p:cNvPr>
          <p:cNvSpPr/>
          <p:nvPr/>
        </p:nvSpPr>
        <p:spPr>
          <a:xfrm>
            <a:off x="1" y="408235"/>
            <a:ext cx="3607420" cy="4627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6F677F6-22C6-E9BF-3DA8-0CF23E5DA783}"/>
              </a:ext>
            </a:extLst>
          </p:cNvPr>
          <p:cNvSpPr/>
          <p:nvPr/>
        </p:nvSpPr>
        <p:spPr>
          <a:xfrm>
            <a:off x="8427562" y="408235"/>
            <a:ext cx="3764437" cy="4627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2D0CA1A-168B-ECE8-2792-CD422E03CFC6}"/>
              </a:ext>
            </a:extLst>
          </p:cNvPr>
          <p:cNvSpPr/>
          <p:nvPr/>
        </p:nvSpPr>
        <p:spPr>
          <a:xfrm>
            <a:off x="1" y="576872"/>
            <a:ext cx="3607420" cy="4627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B525D8A-1FCB-6A8A-01E3-55137AEE5BE8}"/>
              </a:ext>
            </a:extLst>
          </p:cNvPr>
          <p:cNvSpPr/>
          <p:nvPr/>
        </p:nvSpPr>
        <p:spPr>
          <a:xfrm>
            <a:off x="8427562" y="576872"/>
            <a:ext cx="3764437" cy="4627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D2516C-B16D-33EC-AC74-92C609E4A20E}"/>
              </a:ext>
            </a:extLst>
          </p:cNvPr>
          <p:cNvSpPr txBox="1"/>
          <p:nvPr/>
        </p:nvSpPr>
        <p:spPr>
          <a:xfrm>
            <a:off x="3607421" y="99507"/>
            <a:ext cx="48201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>
                <a:solidFill>
                  <a:schemeClr val="bg1">
                    <a:lumMod val="85000"/>
                  </a:schemeClr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Character Concept</a:t>
            </a:r>
            <a:endParaRPr lang="ko-KR" altLang="en-US" sz="3600">
              <a:solidFill>
                <a:schemeClr val="bg1">
                  <a:lumMod val="85000"/>
                </a:schemeClr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2A5B79A5-04D0-A4CB-4482-127996EEF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5776EC-1B7C-4A2B-9A4A-E7AE4E1B538D}" type="slidenum">
              <a:rPr lang="ko-KR" altLang="en-US" smtClean="0"/>
              <a:t>19</a:t>
            </a:fld>
            <a:endParaRPr lang="ko-KR" altLang="en-US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CE7A0DF3-DCE7-1FA9-25E4-6A19A97FF6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9766644"/>
              </p:ext>
            </p:extLst>
          </p:nvPr>
        </p:nvGraphicFramePr>
        <p:xfrm>
          <a:off x="7647709" y="1265382"/>
          <a:ext cx="2946400" cy="362065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46400">
                  <a:extLst>
                    <a:ext uri="{9D8B030D-6E8A-4147-A177-3AD203B41FA5}">
                      <a16:colId xmlns:a16="http://schemas.microsoft.com/office/drawing/2014/main" val="1311114701"/>
                    </a:ext>
                  </a:extLst>
                </a:gridCol>
              </a:tblGrid>
              <a:tr h="3620653"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5919903"/>
                  </a:ext>
                </a:extLst>
              </a:tr>
            </a:tbl>
          </a:graphicData>
        </a:graphic>
      </p:graphicFrame>
      <p:pic>
        <p:nvPicPr>
          <p:cNvPr id="10" name="그림 9">
            <a:extLst>
              <a:ext uri="{FF2B5EF4-FFF2-40B4-BE49-F238E27FC236}">
                <a16:creationId xmlns:a16="http://schemas.microsoft.com/office/drawing/2014/main" id="{099D0D24-2B07-A2D0-91A2-DD9EFF49A1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1802" y="1726333"/>
            <a:ext cx="2238214" cy="2698750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DAA38E2F-5BD7-376E-11D3-7BC3A11E2B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0965936"/>
              </p:ext>
            </p:extLst>
          </p:nvPr>
        </p:nvGraphicFramePr>
        <p:xfrm>
          <a:off x="951344" y="1726333"/>
          <a:ext cx="5597238" cy="3977640"/>
        </p:xfrm>
        <a:graphic>
          <a:graphicData uri="http://schemas.openxmlformats.org/drawingml/2006/table">
            <a:tbl>
              <a:tblPr firstRow="1" bandRow="1">
                <a:tableStyleId>{E8034E78-7F5D-4C2E-B375-FC64B27BC917}</a:tableStyleId>
              </a:tblPr>
              <a:tblGrid>
                <a:gridCol w="1980917">
                  <a:extLst>
                    <a:ext uri="{9D8B030D-6E8A-4147-A177-3AD203B41FA5}">
                      <a16:colId xmlns:a16="http://schemas.microsoft.com/office/drawing/2014/main" val="836533889"/>
                    </a:ext>
                  </a:extLst>
                </a:gridCol>
                <a:gridCol w="3616321">
                  <a:extLst>
                    <a:ext uri="{9D8B030D-6E8A-4147-A177-3AD203B41FA5}">
                      <a16:colId xmlns:a16="http://schemas.microsoft.com/office/drawing/2014/main" val="17239577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속성명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속성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66038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Avan</a:t>
                      </a:r>
                      <a:endParaRPr lang="ko-KR" altLang="en-US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HY신명조" panose="02030600000101010101" pitchFamily="18" charset="-127"/>
                        <a:ea typeface="HY신명조" panose="0203060000010101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48454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소속 세계관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World A</a:t>
                      </a:r>
                      <a:endParaRPr lang="ko-KR" altLang="en-US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HY신명조" panose="02030600000101010101" pitchFamily="18" charset="-127"/>
                        <a:ea typeface="HY신명조" panose="0203060000010101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54391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직업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기계공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47707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소속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바리안</a:t>
                      </a:r>
                      <a:r>
                        <a:rPr lang="en-US" altLang="ko-KR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(Varian)</a:t>
                      </a:r>
                      <a:endParaRPr lang="ko-KR" altLang="en-US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HY신명조" panose="02030600000101010101" pitchFamily="18" charset="-127"/>
                        <a:ea typeface="HY신명조" panose="0203060000010101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66888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목표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기계공의 누명 벗기기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37278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성격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소심</a:t>
                      </a:r>
                      <a:r>
                        <a:rPr lang="en-US" altLang="ko-KR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, </a:t>
                      </a:r>
                      <a:r>
                        <a:rPr lang="ko-KR" altLang="en-US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사명감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29406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무기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드론봇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12913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역할 컨셉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서포터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72333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컨셉 의도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ko-KR" altLang="en-US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체격과 성격으로 후방 역할에 어울리는 캐릭터 설계</a:t>
                      </a:r>
                      <a:r>
                        <a:rPr lang="en-US" altLang="ko-KR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8510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566200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3AF58F1-E3DA-E736-D0D3-CA477F7203F5}"/>
              </a:ext>
            </a:extLst>
          </p:cNvPr>
          <p:cNvSpPr/>
          <p:nvPr/>
        </p:nvSpPr>
        <p:spPr>
          <a:xfrm>
            <a:off x="1" y="320487"/>
            <a:ext cx="5334000" cy="4627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24F8043-9018-E2C8-7A07-9DE3181CE30A}"/>
              </a:ext>
            </a:extLst>
          </p:cNvPr>
          <p:cNvSpPr/>
          <p:nvPr/>
        </p:nvSpPr>
        <p:spPr>
          <a:xfrm>
            <a:off x="6705599" y="320487"/>
            <a:ext cx="5486401" cy="46275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0E5ACA9-29DC-6202-DE90-D61D83B355B2}"/>
              </a:ext>
            </a:extLst>
          </p:cNvPr>
          <p:cNvSpPr/>
          <p:nvPr/>
        </p:nvSpPr>
        <p:spPr>
          <a:xfrm>
            <a:off x="1" y="408235"/>
            <a:ext cx="5334000" cy="4627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6F677F6-22C6-E9BF-3DA8-0CF23E5DA783}"/>
              </a:ext>
            </a:extLst>
          </p:cNvPr>
          <p:cNvSpPr/>
          <p:nvPr/>
        </p:nvSpPr>
        <p:spPr>
          <a:xfrm>
            <a:off x="6705599" y="408235"/>
            <a:ext cx="5486401" cy="46275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2D0CA1A-168B-ECE8-2792-CD422E03CFC6}"/>
              </a:ext>
            </a:extLst>
          </p:cNvPr>
          <p:cNvSpPr/>
          <p:nvPr/>
        </p:nvSpPr>
        <p:spPr>
          <a:xfrm>
            <a:off x="1" y="576872"/>
            <a:ext cx="5334000" cy="4627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B525D8A-1FCB-6A8A-01E3-55137AEE5BE8}"/>
              </a:ext>
            </a:extLst>
          </p:cNvPr>
          <p:cNvSpPr/>
          <p:nvPr/>
        </p:nvSpPr>
        <p:spPr>
          <a:xfrm>
            <a:off x="6705599" y="576872"/>
            <a:ext cx="5486401" cy="46275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D2516C-B16D-33EC-AC74-92C609E4A20E}"/>
              </a:ext>
            </a:extLst>
          </p:cNvPr>
          <p:cNvSpPr txBox="1"/>
          <p:nvPr/>
        </p:nvSpPr>
        <p:spPr>
          <a:xfrm>
            <a:off x="4082855" y="99507"/>
            <a:ext cx="38692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>
                <a:solidFill>
                  <a:schemeClr val="bg1">
                    <a:lumMod val="85000"/>
                  </a:schemeClr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Log</a:t>
            </a:r>
            <a:endParaRPr lang="ko-KR" altLang="en-US" sz="3600">
              <a:solidFill>
                <a:schemeClr val="bg1">
                  <a:lumMod val="85000"/>
                </a:schemeClr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423FD46-38A3-9B0B-0F16-88085326EB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4893104"/>
              </p:ext>
            </p:extLst>
          </p:nvPr>
        </p:nvGraphicFramePr>
        <p:xfrm>
          <a:off x="919018" y="1207346"/>
          <a:ext cx="10353964" cy="1428174"/>
        </p:xfrm>
        <a:graphic>
          <a:graphicData uri="http://schemas.openxmlformats.org/drawingml/2006/table">
            <a:tbl>
              <a:tblPr firstRow="1" bandRow="1">
                <a:tableStyleId>{E8034E78-7F5D-4C2E-B375-FC64B27BC917}</a:tableStyleId>
              </a:tblPr>
              <a:tblGrid>
                <a:gridCol w="1274617">
                  <a:extLst>
                    <a:ext uri="{9D8B030D-6E8A-4147-A177-3AD203B41FA5}">
                      <a16:colId xmlns:a16="http://schemas.microsoft.com/office/drawing/2014/main" val="347403920"/>
                    </a:ext>
                  </a:extLst>
                </a:gridCol>
                <a:gridCol w="1616364">
                  <a:extLst>
                    <a:ext uri="{9D8B030D-6E8A-4147-A177-3AD203B41FA5}">
                      <a16:colId xmlns:a16="http://schemas.microsoft.com/office/drawing/2014/main" val="2019517224"/>
                    </a:ext>
                  </a:extLst>
                </a:gridCol>
                <a:gridCol w="5291991">
                  <a:extLst>
                    <a:ext uri="{9D8B030D-6E8A-4147-A177-3AD203B41FA5}">
                      <a16:colId xmlns:a16="http://schemas.microsoft.com/office/drawing/2014/main" val="1259453657"/>
                    </a:ext>
                  </a:extLst>
                </a:gridCol>
                <a:gridCol w="2170992">
                  <a:extLst>
                    <a:ext uri="{9D8B030D-6E8A-4147-A177-3AD203B41FA5}">
                      <a16:colId xmlns:a16="http://schemas.microsoft.com/office/drawing/2014/main" val="2329397892"/>
                    </a:ext>
                  </a:extLst>
                </a:gridCol>
              </a:tblGrid>
              <a:tr h="47605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작성자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작성 날짜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작성 내용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비고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37579"/>
                  </a:ext>
                </a:extLst>
              </a:tr>
              <a:tr h="47605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차경환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2025.06.13</a:t>
                      </a:r>
                      <a:endParaRPr lang="ko-KR" altLang="en-US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HY신명조" panose="02030600000101010101" pitchFamily="18" charset="-127"/>
                        <a:ea typeface="HY신명조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역기획서 기초 작성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HY신명조" panose="02030600000101010101" pitchFamily="18" charset="-127"/>
                        <a:ea typeface="HY신명조" panose="0203060000010101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3408267"/>
                  </a:ext>
                </a:extLst>
              </a:tr>
              <a:tr h="47605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차경환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2025.06.16</a:t>
                      </a:r>
                      <a:endParaRPr lang="ko-KR" altLang="en-US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HY신명조" panose="02030600000101010101" pitchFamily="18" charset="-127"/>
                        <a:ea typeface="HY신명조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피드백 반영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HY신명조" panose="02030600000101010101" pitchFamily="18" charset="-127"/>
                        <a:ea typeface="HY신명조" panose="0203060000010101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4850587"/>
                  </a:ext>
                </a:extLst>
              </a:tr>
            </a:tbl>
          </a:graphicData>
        </a:graphic>
      </p:graphicFrame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B00BA1DA-75AF-91B2-A711-2F1BA2EA0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5776EC-1B7C-4A2B-9A4A-E7AE4E1B538D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13047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3AF58F1-E3DA-E736-D0D3-CA477F7203F5}"/>
              </a:ext>
            </a:extLst>
          </p:cNvPr>
          <p:cNvSpPr/>
          <p:nvPr/>
        </p:nvSpPr>
        <p:spPr>
          <a:xfrm>
            <a:off x="1" y="320487"/>
            <a:ext cx="3607420" cy="4627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24F8043-9018-E2C8-7A07-9DE3181CE30A}"/>
              </a:ext>
            </a:extLst>
          </p:cNvPr>
          <p:cNvSpPr/>
          <p:nvPr/>
        </p:nvSpPr>
        <p:spPr>
          <a:xfrm>
            <a:off x="8427562" y="320487"/>
            <a:ext cx="3764437" cy="4627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0E5ACA9-29DC-6202-DE90-D61D83B355B2}"/>
              </a:ext>
            </a:extLst>
          </p:cNvPr>
          <p:cNvSpPr/>
          <p:nvPr/>
        </p:nvSpPr>
        <p:spPr>
          <a:xfrm>
            <a:off x="1" y="408235"/>
            <a:ext cx="3607420" cy="4627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6F677F6-22C6-E9BF-3DA8-0CF23E5DA783}"/>
              </a:ext>
            </a:extLst>
          </p:cNvPr>
          <p:cNvSpPr/>
          <p:nvPr/>
        </p:nvSpPr>
        <p:spPr>
          <a:xfrm>
            <a:off x="8427562" y="408235"/>
            <a:ext cx="3764437" cy="4627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2D0CA1A-168B-ECE8-2792-CD422E03CFC6}"/>
              </a:ext>
            </a:extLst>
          </p:cNvPr>
          <p:cNvSpPr/>
          <p:nvPr/>
        </p:nvSpPr>
        <p:spPr>
          <a:xfrm>
            <a:off x="1" y="576872"/>
            <a:ext cx="3607420" cy="4627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B525D8A-1FCB-6A8A-01E3-55137AEE5BE8}"/>
              </a:ext>
            </a:extLst>
          </p:cNvPr>
          <p:cNvSpPr/>
          <p:nvPr/>
        </p:nvSpPr>
        <p:spPr>
          <a:xfrm>
            <a:off x="8427562" y="576872"/>
            <a:ext cx="3764437" cy="4627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D2516C-B16D-33EC-AC74-92C609E4A20E}"/>
              </a:ext>
            </a:extLst>
          </p:cNvPr>
          <p:cNvSpPr txBox="1"/>
          <p:nvPr/>
        </p:nvSpPr>
        <p:spPr>
          <a:xfrm>
            <a:off x="3607421" y="99507"/>
            <a:ext cx="48201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>
                <a:solidFill>
                  <a:schemeClr val="bg1">
                    <a:lumMod val="85000"/>
                  </a:schemeClr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Character Concept</a:t>
            </a:r>
            <a:endParaRPr lang="ko-KR" altLang="en-US" sz="3600">
              <a:solidFill>
                <a:schemeClr val="bg1">
                  <a:lumMod val="85000"/>
                </a:schemeClr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2A5B79A5-04D0-A4CB-4482-127996EEF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5776EC-1B7C-4A2B-9A4A-E7AE4E1B538D}" type="slidenum">
              <a:rPr lang="ko-KR" altLang="en-US" smtClean="0"/>
              <a:t>20</a:t>
            </a:fld>
            <a:endParaRPr lang="ko-KR" altLang="en-US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CE7A0DF3-DCE7-1FA9-25E4-6A19A97FF693}"/>
              </a:ext>
            </a:extLst>
          </p:cNvPr>
          <p:cNvGraphicFramePr>
            <a:graphicFrameLocks noGrp="1"/>
          </p:cNvGraphicFramePr>
          <p:nvPr/>
        </p:nvGraphicFramePr>
        <p:xfrm>
          <a:off x="7647709" y="1265382"/>
          <a:ext cx="2946400" cy="362065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46400">
                  <a:extLst>
                    <a:ext uri="{9D8B030D-6E8A-4147-A177-3AD203B41FA5}">
                      <a16:colId xmlns:a16="http://schemas.microsoft.com/office/drawing/2014/main" val="1311114701"/>
                    </a:ext>
                  </a:extLst>
                </a:gridCol>
              </a:tblGrid>
              <a:tr h="3620653"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5919903"/>
                  </a:ext>
                </a:extLst>
              </a:tr>
            </a:tbl>
          </a:graphicData>
        </a:graphic>
      </p:graphicFrame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DAA38E2F-5BD7-376E-11D3-7BC3A11E2B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6892550"/>
              </p:ext>
            </p:extLst>
          </p:nvPr>
        </p:nvGraphicFramePr>
        <p:xfrm>
          <a:off x="951344" y="1726333"/>
          <a:ext cx="5597238" cy="3977640"/>
        </p:xfrm>
        <a:graphic>
          <a:graphicData uri="http://schemas.openxmlformats.org/drawingml/2006/table">
            <a:tbl>
              <a:tblPr firstRow="1" bandRow="1">
                <a:tableStyleId>{E8034E78-7F5D-4C2E-B375-FC64B27BC917}</a:tableStyleId>
              </a:tblPr>
              <a:tblGrid>
                <a:gridCol w="1980918">
                  <a:extLst>
                    <a:ext uri="{9D8B030D-6E8A-4147-A177-3AD203B41FA5}">
                      <a16:colId xmlns:a16="http://schemas.microsoft.com/office/drawing/2014/main" val="836533889"/>
                    </a:ext>
                  </a:extLst>
                </a:gridCol>
                <a:gridCol w="3616320">
                  <a:extLst>
                    <a:ext uri="{9D8B030D-6E8A-4147-A177-3AD203B41FA5}">
                      <a16:colId xmlns:a16="http://schemas.microsoft.com/office/drawing/2014/main" val="17239577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속성명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속성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66038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Baika</a:t>
                      </a:r>
                      <a:endParaRPr lang="ko-KR" altLang="en-US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HY신명조" panose="02030600000101010101" pitchFamily="18" charset="-127"/>
                        <a:ea typeface="HY신명조" panose="0203060000010101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48454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소속 세계관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World B</a:t>
                      </a:r>
                      <a:endParaRPr lang="ko-KR" altLang="en-US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HY신명조" panose="02030600000101010101" pitchFamily="18" charset="-127"/>
                        <a:ea typeface="HY신명조" panose="0203060000010101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54391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직업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실험체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47707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소속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바리안</a:t>
                      </a:r>
                      <a:r>
                        <a:rPr lang="en-US" altLang="ko-KR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(Varian)</a:t>
                      </a:r>
                      <a:endParaRPr lang="ko-KR" altLang="en-US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HY신명조" panose="02030600000101010101" pitchFamily="18" charset="-127"/>
                        <a:ea typeface="HY신명조" panose="0203060000010101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66888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목표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배신감에 대한 복수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37278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성격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분노</a:t>
                      </a:r>
                      <a:r>
                        <a:rPr lang="en-US" altLang="ko-KR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, </a:t>
                      </a:r>
                      <a:r>
                        <a:rPr lang="ko-KR" altLang="en-US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냉정</a:t>
                      </a:r>
                      <a:r>
                        <a:rPr lang="en-US" altLang="ko-KR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, </a:t>
                      </a:r>
                      <a:r>
                        <a:rPr lang="ko-KR" altLang="en-US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반전매력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29406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무기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카타나 기반 도검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12913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역할 컨셉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딜러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34897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컨셉 의도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ko-KR" altLang="en-US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카타나</a:t>
                      </a:r>
                      <a:r>
                        <a:rPr lang="en-US" altLang="ko-KR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, </a:t>
                      </a:r>
                      <a:r>
                        <a:rPr lang="ko-KR" altLang="en-US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피를 사용한 야성적인 컨셉으로 딜러 포지션을 상기시킴</a:t>
                      </a:r>
                      <a:r>
                        <a:rPr lang="en-US" altLang="ko-KR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.</a:t>
                      </a:r>
                      <a:endParaRPr lang="ko-KR" altLang="en-US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HY신명조" panose="02030600000101010101" pitchFamily="18" charset="-127"/>
                        <a:ea typeface="HY신명조" panose="0203060000010101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5161002"/>
                  </a:ext>
                </a:extLst>
              </a:tr>
            </a:tbl>
          </a:graphicData>
        </a:graphic>
      </p:graphicFrame>
      <p:pic>
        <p:nvPicPr>
          <p:cNvPr id="13" name="그림 12">
            <a:extLst>
              <a:ext uri="{FF2B5EF4-FFF2-40B4-BE49-F238E27FC236}">
                <a16:creationId xmlns:a16="http://schemas.microsoft.com/office/drawing/2014/main" id="{BC2178FB-B371-B470-FF45-AF04D496AD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3066" y="1601553"/>
            <a:ext cx="2349230" cy="2691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0909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3AF58F1-E3DA-E736-D0D3-CA477F7203F5}"/>
              </a:ext>
            </a:extLst>
          </p:cNvPr>
          <p:cNvSpPr/>
          <p:nvPr/>
        </p:nvSpPr>
        <p:spPr>
          <a:xfrm>
            <a:off x="1" y="320487"/>
            <a:ext cx="3607420" cy="4627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24F8043-9018-E2C8-7A07-9DE3181CE30A}"/>
              </a:ext>
            </a:extLst>
          </p:cNvPr>
          <p:cNvSpPr/>
          <p:nvPr/>
        </p:nvSpPr>
        <p:spPr>
          <a:xfrm>
            <a:off x="8427562" y="320487"/>
            <a:ext cx="3764437" cy="4627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0E5ACA9-29DC-6202-DE90-D61D83B355B2}"/>
              </a:ext>
            </a:extLst>
          </p:cNvPr>
          <p:cNvSpPr/>
          <p:nvPr/>
        </p:nvSpPr>
        <p:spPr>
          <a:xfrm>
            <a:off x="1" y="408235"/>
            <a:ext cx="3607420" cy="4627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6F677F6-22C6-E9BF-3DA8-0CF23E5DA783}"/>
              </a:ext>
            </a:extLst>
          </p:cNvPr>
          <p:cNvSpPr/>
          <p:nvPr/>
        </p:nvSpPr>
        <p:spPr>
          <a:xfrm>
            <a:off x="8427562" y="408235"/>
            <a:ext cx="3764437" cy="4627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2D0CA1A-168B-ECE8-2792-CD422E03CFC6}"/>
              </a:ext>
            </a:extLst>
          </p:cNvPr>
          <p:cNvSpPr/>
          <p:nvPr/>
        </p:nvSpPr>
        <p:spPr>
          <a:xfrm>
            <a:off x="1" y="576872"/>
            <a:ext cx="3607420" cy="4627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B525D8A-1FCB-6A8A-01E3-55137AEE5BE8}"/>
              </a:ext>
            </a:extLst>
          </p:cNvPr>
          <p:cNvSpPr/>
          <p:nvPr/>
        </p:nvSpPr>
        <p:spPr>
          <a:xfrm>
            <a:off x="8427562" y="576872"/>
            <a:ext cx="3764437" cy="4627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D2516C-B16D-33EC-AC74-92C609E4A20E}"/>
              </a:ext>
            </a:extLst>
          </p:cNvPr>
          <p:cNvSpPr txBox="1"/>
          <p:nvPr/>
        </p:nvSpPr>
        <p:spPr>
          <a:xfrm>
            <a:off x="3607421" y="99507"/>
            <a:ext cx="48201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>
                <a:solidFill>
                  <a:schemeClr val="bg1">
                    <a:lumMod val="85000"/>
                  </a:schemeClr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Character Concept</a:t>
            </a:r>
            <a:endParaRPr lang="ko-KR" altLang="en-US" sz="3600">
              <a:solidFill>
                <a:schemeClr val="bg1">
                  <a:lumMod val="85000"/>
                </a:schemeClr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2A5B79A5-04D0-A4CB-4482-127996EEF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5776EC-1B7C-4A2B-9A4A-E7AE4E1B538D}" type="slidenum">
              <a:rPr lang="ko-KR" altLang="en-US" smtClean="0"/>
              <a:t>21</a:t>
            </a:fld>
            <a:endParaRPr lang="ko-KR" altLang="en-US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CE7A0DF3-DCE7-1FA9-25E4-6A19A97FF693}"/>
              </a:ext>
            </a:extLst>
          </p:cNvPr>
          <p:cNvGraphicFramePr>
            <a:graphicFrameLocks noGrp="1"/>
          </p:cNvGraphicFramePr>
          <p:nvPr/>
        </p:nvGraphicFramePr>
        <p:xfrm>
          <a:off x="7647709" y="1265382"/>
          <a:ext cx="2946400" cy="362065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46400">
                  <a:extLst>
                    <a:ext uri="{9D8B030D-6E8A-4147-A177-3AD203B41FA5}">
                      <a16:colId xmlns:a16="http://schemas.microsoft.com/office/drawing/2014/main" val="1311114701"/>
                    </a:ext>
                  </a:extLst>
                </a:gridCol>
              </a:tblGrid>
              <a:tr h="3620653"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5919903"/>
                  </a:ext>
                </a:extLst>
              </a:tr>
            </a:tbl>
          </a:graphicData>
        </a:graphic>
      </p:graphicFrame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DAA38E2F-5BD7-376E-11D3-7BC3A11E2B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2097806"/>
              </p:ext>
            </p:extLst>
          </p:nvPr>
        </p:nvGraphicFramePr>
        <p:xfrm>
          <a:off x="951343" y="1726333"/>
          <a:ext cx="5624947" cy="4521200"/>
        </p:xfrm>
        <a:graphic>
          <a:graphicData uri="http://schemas.openxmlformats.org/drawingml/2006/table">
            <a:tbl>
              <a:tblPr firstRow="1" bandRow="1">
                <a:tableStyleId>{E8034E78-7F5D-4C2E-B375-FC64B27BC917}</a:tableStyleId>
              </a:tblPr>
              <a:tblGrid>
                <a:gridCol w="1990723">
                  <a:extLst>
                    <a:ext uri="{9D8B030D-6E8A-4147-A177-3AD203B41FA5}">
                      <a16:colId xmlns:a16="http://schemas.microsoft.com/office/drawing/2014/main" val="836533889"/>
                    </a:ext>
                  </a:extLst>
                </a:gridCol>
                <a:gridCol w="3634224">
                  <a:extLst>
                    <a:ext uri="{9D8B030D-6E8A-4147-A177-3AD203B41FA5}">
                      <a16:colId xmlns:a16="http://schemas.microsoft.com/office/drawing/2014/main" val="17239577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속성명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속성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66038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Clod</a:t>
                      </a:r>
                      <a:endParaRPr lang="ko-KR" altLang="en-US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HY신명조" panose="02030600000101010101" pitchFamily="18" charset="-127"/>
                        <a:ea typeface="HY신명조" panose="0203060000010101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48454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소속 세계관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World C</a:t>
                      </a:r>
                      <a:endParaRPr lang="ko-KR" altLang="en-US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HY신명조" panose="02030600000101010101" pitchFamily="18" charset="-127"/>
                        <a:ea typeface="HY신명조" panose="0203060000010101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54391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직업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군인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47707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소속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바리안</a:t>
                      </a:r>
                      <a:r>
                        <a:rPr lang="en-US" altLang="ko-KR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(Varian)</a:t>
                      </a:r>
                      <a:endParaRPr lang="ko-KR" altLang="en-US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HY신명조" panose="02030600000101010101" pitchFamily="18" charset="-127"/>
                        <a:ea typeface="HY신명조" panose="0203060000010101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66888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목표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전쟁의 종식</a:t>
                      </a:r>
                      <a:r>
                        <a:rPr lang="en-US" altLang="ko-KR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, </a:t>
                      </a:r>
                      <a:r>
                        <a:rPr lang="ko-KR" altLang="en-US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약혼자와 자신의 구원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37278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성격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나긋</a:t>
                      </a:r>
                      <a:r>
                        <a:rPr lang="en-US" altLang="ko-KR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, </a:t>
                      </a:r>
                      <a:r>
                        <a:rPr lang="ko-KR" altLang="en-US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허무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29406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무기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암 쉴드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12913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역할 컨셉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브루저</a:t>
                      </a:r>
                      <a:r>
                        <a:rPr lang="en-US" altLang="ko-KR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, </a:t>
                      </a:r>
                      <a:r>
                        <a:rPr lang="ko-KR" altLang="en-US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탱커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21061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컨셉 의도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ko-KR" altLang="en-US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암 쉴드와 전신 강화복이라는 단단한 이미지로 탱커 이미지를 부여</a:t>
                      </a:r>
                      <a:r>
                        <a:rPr lang="en-US" altLang="ko-KR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.</a:t>
                      </a:r>
                      <a:endParaRPr lang="ko-KR" altLang="en-US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HY신명조" panose="02030600000101010101" pitchFamily="18" charset="-127"/>
                        <a:ea typeface="HY신명조" panose="0203060000010101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2812775"/>
                  </a:ext>
                </a:extLst>
              </a:tr>
            </a:tbl>
          </a:graphicData>
        </a:graphic>
      </p:graphicFrame>
      <p:pic>
        <p:nvPicPr>
          <p:cNvPr id="13" name="그림 12">
            <a:extLst>
              <a:ext uri="{FF2B5EF4-FFF2-40B4-BE49-F238E27FC236}">
                <a16:creationId xmlns:a16="http://schemas.microsoft.com/office/drawing/2014/main" id="{9C3B9783-EC7A-5B75-A806-CA9E951A556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60" r="27684"/>
          <a:stretch/>
        </p:blipFill>
        <p:spPr bwMode="auto">
          <a:xfrm>
            <a:off x="8311930" y="1432209"/>
            <a:ext cx="1670270" cy="328699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6231483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3AF58F1-E3DA-E736-D0D3-CA477F7203F5}"/>
              </a:ext>
            </a:extLst>
          </p:cNvPr>
          <p:cNvSpPr/>
          <p:nvPr/>
        </p:nvSpPr>
        <p:spPr>
          <a:xfrm>
            <a:off x="1" y="320487"/>
            <a:ext cx="5133974" cy="4627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24F8043-9018-E2C8-7A07-9DE3181CE30A}"/>
              </a:ext>
            </a:extLst>
          </p:cNvPr>
          <p:cNvSpPr/>
          <p:nvPr/>
        </p:nvSpPr>
        <p:spPr>
          <a:xfrm>
            <a:off x="6927273" y="320487"/>
            <a:ext cx="5264727" cy="4627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0E5ACA9-29DC-6202-DE90-D61D83B355B2}"/>
              </a:ext>
            </a:extLst>
          </p:cNvPr>
          <p:cNvSpPr/>
          <p:nvPr/>
        </p:nvSpPr>
        <p:spPr>
          <a:xfrm>
            <a:off x="1" y="408235"/>
            <a:ext cx="5133974" cy="4627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6F677F6-22C6-E9BF-3DA8-0CF23E5DA783}"/>
              </a:ext>
            </a:extLst>
          </p:cNvPr>
          <p:cNvSpPr/>
          <p:nvPr/>
        </p:nvSpPr>
        <p:spPr>
          <a:xfrm>
            <a:off x="6927273" y="408235"/>
            <a:ext cx="5264727" cy="4627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2D0CA1A-168B-ECE8-2792-CD422E03CFC6}"/>
              </a:ext>
            </a:extLst>
          </p:cNvPr>
          <p:cNvSpPr/>
          <p:nvPr/>
        </p:nvSpPr>
        <p:spPr>
          <a:xfrm>
            <a:off x="1" y="576872"/>
            <a:ext cx="5133974" cy="4627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B525D8A-1FCB-6A8A-01E3-55137AEE5BE8}"/>
              </a:ext>
            </a:extLst>
          </p:cNvPr>
          <p:cNvSpPr/>
          <p:nvPr/>
        </p:nvSpPr>
        <p:spPr>
          <a:xfrm>
            <a:off x="6927273" y="576872"/>
            <a:ext cx="5264727" cy="4627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D2516C-B16D-33EC-AC74-92C609E4A20E}"/>
              </a:ext>
            </a:extLst>
          </p:cNvPr>
          <p:cNvSpPr txBox="1"/>
          <p:nvPr/>
        </p:nvSpPr>
        <p:spPr>
          <a:xfrm>
            <a:off x="3881584" y="99507"/>
            <a:ext cx="42718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>
                <a:solidFill>
                  <a:schemeClr val="bg1">
                    <a:lumMod val="85000"/>
                  </a:schemeClr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Index</a:t>
            </a:r>
            <a:endParaRPr lang="ko-KR" altLang="en-US" sz="3600">
              <a:solidFill>
                <a:schemeClr val="bg1">
                  <a:lumMod val="85000"/>
                </a:schemeClr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2A5B79A5-04D0-A4CB-4482-127996EEF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5776EC-1B7C-4A2B-9A4A-E7AE4E1B538D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12" name="순서도: 대체 처리 11">
            <a:extLst>
              <a:ext uri="{FF2B5EF4-FFF2-40B4-BE49-F238E27FC236}">
                <a16:creationId xmlns:a16="http://schemas.microsoft.com/office/drawing/2014/main" id="{DBC14AA1-D375-A3C1-49FB-4D9526C9635E}"/>
              </a:ext>
            </a:extLst>
          </p:cNvPr>
          <p:cNvSpPr/>
          <p:nvPr/>
        </p:nvSpPr>
        <p:spPr>
          <a:xfrm>
            <a:off x="1126837" y="1320894"/>
            <a:ext cx="1745672" cy="591127"/>
          </a:xfrm>
          <a:prstGeom prst="flowChartAlternateProcess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hlinkClick r:id="rId2" action="ppaction://hlinksldjump"/>
              </a:rPr>
              <a:t>기획 의도</a:t>
            </a:r>
            <a:endParaRPr lang="ko-KR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3" name="순서도: 대체 처리 12">
            <a:extLst>
              <a:ext uri="{FF2B5EF4-FFF2-40B4-BE49-F238E27FC236}">
                <a16:creationId xmlns:a16="http://schemas.microsoft.com/office/drawing/2014/main" id="{D5F3BC13-72D3-F655-507F-0D4615341EE9}"/>
              </a:ext>
            </a:extLst>
          </p:cNvPr>
          <p:cNvSpPr/>
          <p:nvPr/>
        </p:nvSpPr>
        <p:spPr>
          <a:xfrm>
            <a:off x="1126837" y="2229522"/>
            <a:ext cx="1745672" cy="591127"/>
          </a:xfrm>
          <a:prstGeom prst="flowChartAlternateProcess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hlinkClick r:id="rId3" action="ppaction://hlinksldjump"/>
              </a:rPr>
              <a:t>정의</a:t>
            </a:r>
            <a:endParaRPr lang="ko-KR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4" name="순서도: 대체 처리 13">
            <a:extLst>
              <a:ext uri="{FF2B5EF4-FFF2-40B4-BE49-F238E27FC236}">
                <a16:creationId xmlns:a16="http://schemas.microsoft.com/office/drawing/2014/main" id="{80C432B2-1E36-360A-86EB-407802D12082}"/>
              </a:ext>
            </a:extLst>
          </p:cNvPr>
          <p:cNvSpPr/>
          <p:nvPr/>
        </p:nvSpPr>
        <p:spPr>
          <a:xfrm>
            <a:off x="1126837" y="3138150"/>
            <a:ext cx="1745672" cy="591127"/>
          </a:xfrm>
          <a:prstGeom prst="flowChartAlternateProcess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hlinkClick r:id="rId4" action="ppaction://hlinksldjump"/>
              </a:rPr>
              <a:t>세계관 기획</a:t>
            </a:r>
            <a:endParaRPr lang="ko-KR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5" name="순서도: 대체 처리 14">
            <a:extLst>
              <a:ext uri="{FF2B5EF4-FFF2-40B4-BE49-F238E27FC236}">
                <a16:creationId xmlns:a16="http://schemas.microsoft.com/office/drawing/2014/main" id="{AF2F8631-2610-3975-5DA9-6B6A15883442}"/>
              </a:ext>
            </a:extLst>
          </p:cNvPr>
          <p:cNvSpPr/>
          <p:nvPr/>
        </p:nvSpPr>
        <p:spPr>
          <a:xfrm>
            <a:off x="1126837" y="4046778"/>
            <a:ext cx="1745672" cy="591127"/>
          </a:xfrm>
          <a:prstGeom prst="flowChartAlternateProcess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hlinkClick r:id="rId5" action="ppaction://hlinksldjump"/>
              </a:rPr>
              <a:t>배경 기획</a:t>
            </a:r>
            <a:endParaRPr lang="ko-KR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6" name="순서도: 대체 처리 15">
            <a:extLst>
              <a:ext uri="{FF2B5EF4-FFF2-40B4-BE49-F238E27FC236}">
                <a16:creationId xmlns:a16="http://schemas.microsoft.com/office/drawing/2014/main" id="{CCCB00E5-A885-1E5C-C175-64BAA4CF523D}"/>
              </a:ext>
            </a:extLst>
          </p:cNvPr>
          <p:cNvSpPr/>
          <p:nvPr/>
        </p:nvSpPr>
        <p:spPr>
          <a:xfrm>
            <a:off x="1126837" y="4955404"/>
            <a:ext cx="1745672" cy="591127"/>
          </a:xfrm>
          <a:prstGeom prst="flowChartAlternateProcess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hlinkClick r:id="rId6" action="ppaction://hlinksldjump"/>
              </a:rPr>
              <a:t>캐릭터 기획</a:t>
            </a:r>
            <a:endParaRPr lang="ko-KR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65018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3AF58F1-E3DA-E736-D0D3-CA477F7203F5}"/>
              </a:ext>
            </a:extLst>
          </p:cNvPr>
          <p:cNvSpPr/>
          <p:nvPr/>
        </p:nvSpPr>
        <p:spPr>
          <a:xfrm>
            <a:off x="1" y="320487"/>
            <a:ext cx="4082854" cy="46275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24F8043-9018-E2C8-7A07-9DE3181CE30A}"/>
              </a:ext>
            </a:extLst>
          </p:cNvPr>
          <p:cNvSpPr/>
          <p:nvPr/>
        </p:nvSpPr>
        <p:spPr>
          <a:xfrm>
            <a:off x="7952128" y="320487"/>
            <a:ext cx="4239871" cy="46275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0E5ACA9-29DC-6202-DE90-D61D83B355B2}"/>
              </a:ext>
            </a:extLst>
          </p:cNvPr>
          <p:cNvSpPr/>
          <p:nvPr/>
        </p:nvSpPr>
        <p:spPr>
          <a:xfrm>
            <a:off x="1" y="408235"/>
            <a:ext cx="4082854" cy="46275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6F677F6-22C6-E9BF-3DA8-0CF23E5DA783}"/>
              </a:ext>
            </a:extLst>
          </p:cNvPr>
          <p:cNvSpPr/>
          <p:nvPr/>
        </p:nvSpPr>
        <p:spPr>
          <a:xfrm>
            <a:off x="7952128" y="408235"/>
            <a:ext cx="4239871" cy="46275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2D0CA1A-168B-ECE8-2792-CD422E03CFC6}"/>
              </a:ext>
            </a:extLst>
          </p:cNvPr>
          <p:cNvSpPr/>
          <p:nvPr/>
        </p:nvSpPr>
        <p:spPr>
          <a:xfrm>
            <a:off x="1" y="576872"/>
            <a:ext cx="4082854" cy="46275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B525D8A-1FCB-6A8A-01E3-55137AEE5BE8}"/>
              </a:ext>
            </a:extLst>
          </p:cNvPr>
          <p:cNvSpPr/>
          <p:nvPr/>
        </p:nvSpPr>
        <p:spPr>
          <a:xfrm>
            <a:off x="7952128" y="576872"/>
            <a:ext cx="4239871" cy="46275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D2516C-B16D-33EC-AC74-92C609E4A20E}"/>
              </a:ext>
            </a:extLst>
          </p:cNvPr>
          <p:cNvSpPr txBox="1"/>
          <p:nvPr/>
        </p:nvSpPr>
        <p:spPr>
          <a:xfrm>
            <a:off x="4082855" y="99507"/>
            <a:ext cx="38692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>
                <a:solidFill>
                  <a:schemeClr val="bg1">
                    <a:lumMod val="85000"/>
                  </a:schemeClr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Design Purpose</a:t>
            </a:r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7CF12EF4-18F6-F6A7-8F57-798A1436A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5776EC-1B7C-4A2B-9A4A-E7AE4E1B538D}" type="slidenum">
              <a:rPr lang="ko-KR" altLang="en-US" smtClean="0"/>
              <a:t>4</a:t>
            </a:fld>
            <a:endParaRPr lang="ko-KR" altLang="en-US"/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C2B2E56A-73E3-4827-D122-42C1ABA15CD2}"/>
              </a:ext>
            </a:extLst>
          </p:cNvPr>
          <p:cNvGrpSpPr/>
          <p:nvPr/>
        </p:nvGrpSpPr>
        <p:grpSpPr>
          <a:xfrm>
            <a:off x="941917" y="1516815"/>
            <a:ext cx="3426308" cy="4601623"/>
            <a:chOff x="941917" y="1531321"/>
            <a:chExt cx="3426308" cy="4601623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177040D7-3B04-50B1-1DC7-4709C1759D66}"/>
                </a:ext>
              </a:extLst>
            </p:cNvPr>
            <p:cNvSpPr/>
            <p:nvPr/>
          </p:nvSpPr>
          <p:spPr>
            <a:xfrm>
              <a:off x="1338314" y="2235199"/>
              <a:ext cx="2614658" cy="3897745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순서도: 대체 처리 14">
              <a:extLst>
                <a:ext uri="{FF2B5EF4-FFF2-40B4-BE49-F238E27FC236}">
                  <a16:creationId xmlns:a16="http://schemas.microsoft.com/office/drawing/2014/main" id="{95F1FEC4-C6F1-1559-BD4F-F75780CA36F8}"/>
                </a:ext>
              </a:extLst>
            </p:cNvPr>
            <p:cNvSpPr/>
            <p:nvPr/>
          </p:nvSpPr>
          <p:spPr>
            <a:xfrm>
              <a:off x="941917" y="1531321"/>
              <a:ext cx="3426308" cy="1133460"/>
            </a:xfrm>
            <a:prstGeom prst="flowChartAlternateProcess">
              <a:avLst/>
            </a:prstGeom>
            <a:solidFill>
              <a:srgbClr val="92D050"/>
            </a:solidFill>
            <a:ln>
              <a:noFill/>
            </a:ln>
            <a:effectLst>
              <a:softEdge rad="2159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2B23713-1D9C-8BBB-0C87-5D8A82089FFF}"/>
                </a:ext>
              </a:extLst>
            </p:cNvPr>
            <p:cNvSpPr txBox="1"/>
            <p:nvPr/>
          </p:nvSpPr>
          <p:spPr>
            <a:xfrm>
              <a:off x="1246716" y="1913683"/>
              <a:ext cx="270625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anose="02030600000101010101" pitchFamily="18" charset="-127"/>
                  <a:ea typeface="HY신명조" panose="02030600000101010101" pitchFamily="18" charset="-127"/>
                </a:rPr>
                <a:t>문서 목적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BF4F31F3-6AE9-C11D-6511-93CAC2E4CF4C}"/>
              </a:ext>
            </a:extLst>
          </p:cNvPr>
          <p:cNvSpPr txBox="1"/>
          <p:nvPr/>
        </p:nvSpPr>
        <p:spPr>
          <a:xfrm>
            <a:off x="1477819" y="2835564"/>
            <a:ext cx="216130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latinLnBrk="0">
              <a:buFont typeface="Arial" panose="020B0604020202020204" pitchFamily="34" charset="0"/>
              <a:buChar char="•"/>
            </a:pPr>
            <a:r>
              <a:rPr lang="ko-KR" altLang="en-US" sz="1100">
                <a:latin typeface="HY신명조" panose="02030600000101010101" pitchFamily="18" charset="-127"/>
                <a:ea typeface="HY신명조" panose="02030600000101010101" pitchFamily="18" charset="-127"/>
              </a:rPr>
              <a:t>Project βis에 반영</a:t>
            </a:r>
            <a:r>
              <a:rPr lang="en-US" altLang="ko-KR" sz="1100">
                <a:latin typeface="HY신명조" panose="02030600000101010101" pitchFamily="18" charset="-127"/>
                <a:ea typeface="HY신명조" panose="02030600000101010101" pitchFamily="18" charset="-127"/>
              </a:rPr>
              <a:t>, </a:t>
            </a:r>
            <a:r>
              <a:rPr lang="ko-KR" altLang="en-US" sz="1100">
                <a:latin typeface="HY신명조" panose="02030600000101010101" pitchFamily="18" charset="-127"/>
                <a:ea typeface="HY신명조" panose="02030600000101010101" pitchFamily="18" charset="-127"/>
              </a:rPr>
              <a:t>검토가 필요한 모든 캐릭터 및 배경 컨셉 관련 내용을 포함하여 작성됨</a:t>
            </a:r>
            <a:endParaRPr lang="en-US" altLang="ko-KR" sz="1100">
              <a:latin typeface="HY신명조" panose="02030600000101010101" pitchFamily="18" charset="-127"/>
              <a:ea typeface="HY신명조" panose="02030600000101010101" pitchFamily="18" charset="-127"/>
            </a:endParaRPr>
          </a:p>
          <a:p>
            <a:pPr marL="171450" indent="-171450" latinLnBrk="0">
              <a:buFont typeface="Arial" panose="020B0604020202020204" pitchFamily="34" charset="0"/>
              <a:buChar char="•"/>
            </a:pPr>
            <a:endParaRPr lang="en-US" altLang="ko-KR" sz="1100">
              <a:latin typeface="HY신명조" panose="02030600000101010101" pitchFamily="18" charset="-127"/>
              <a:ea typeface="HY신명조" panose="02030600000101010101" pitchFamily="18" charset="-127"/>
            </a:endParaRPr>
          </a:p>
          <a:p>
            <a:pPr marL="171450" indent="-171450" latinLnBrk="0">
              <a:buFont typeface="Arial" panose="020B0604020202020204" pitchFamily="34" charset="0"/>
              <a:buChar char="•"/>
            </a:pPr>
            <a:r>
              <a:rPr lang="ko-KR" altLang="en-US" sz="1100">
                <a:latin typeface="HY신명조" panose="02030600000101010101" pitchFamily="18" charset="-127"/>
                <a:ea typeface="HY신명조" panose="02030600000101010101" pitchFamily="18" charset="-127"/>
              </a:rPr>
              <a:t>프로타고니스트 세력 캐릭터 및 그와 관련된 세계관 배경 설정 위주로 작성됨</a:t>
            </a:r>
          </a:p>
          <a:p>
            <a:pPr marL="171450" indent="-171450" latinLnBrk="0">
              <a:buFont typeface="Arial" panose="020B0604020202020204" pitchFamily="34" charset="0"/>
              <a:buChar char="•"/>
            </a:pPr>
            <a:endParaRPr lang="en-US" altLang="ko-KR" sz="1100">
              <a:latin typeface="HY신명조" panose="02030600000101010101" pitchFamily="18" charset="-127"/>
              <a:ea typeface="HY신명조" panose="02030600000101010101" pitchFamily="18" charset="-127"/>
            </a:endParaRPr>
          </a:p>
          <a:p>
            <a:pPr marL="171450" indent="-171450" latinLnBrk="0">
              <a:buFont typeface="Arial" panose="020B0604020202020204" pitchFamily="34" charset="0"/>
              <a:buChar char="•"/>
            </a:pPr>
            <a:r>
              <a:rPr lang="ko-KR" altLang="en-US" sz="1100">
                <a:latin typeface="HY신명조" panose="02030600000101010101" pitchFamily="18" charset="-127"/>
                <a:ea typeface="HY신명조" panose="02030600000101010101" pitchFamily="18" charset="-127"/>
              </a:rPr>
              <a:t>캐릭터 및 배경 기획서의 역기획 오버홀 및 기획 싱크로 맞추기를 목표로 함 </a:t>
            </a:r>
            <a:endParaRPr lang="en-US" altLang="ko-KR" sz="1100"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5C956C19-E646-0B0A-40EC-DEC9D649C87A}"/>
              </a:ext>
            </a:extLst>
          </p:cNvPr>
          <p:cNvGrpSpPr/>
          <p:nvPr/>
        </p:nvGrpSpPr>
        <p:grpSpPr>
          <a:xfrm>
            <a:off x="4410170" y="1516815"/>
            <a:ext cx="3426308" cy="4601623"/>
            <a:chOff x="4257770" y="1531321"/>
            <a:chExt cx="3426308" cy="4601623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6402034A-CF8F-7367-B385-34FEC0F76420}"/>
                </a:ext>
              </a:extLst>
            </p:cNvPr>
            <p:cNvSpPr/>
            <p:nvPr/>
          </p:nvSpPr>
          <p:spPr>
            <a:xfrm>
              <a:off x="4654167" y="2235199"/>
              <a:ext cx="2614658" cy="3897745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순서도: 대체 처리 20">
              <a:extLst>
                <a:ext uri="{FF2B5EF4-FFF2-40B4-BE49-F238E27FC236}">
                  <a16:creationId xmlns:a16="http://schemas.microsoft.com/office/drawing/2014/main" id="{57FCB5B4-67ED-2EA3-D779-F9A7C2BD8D4E}"/>
                </a:ext>
              </a:extLst>
            </p:cNvPr>
            <p:cNvSpPr/>
            <p:nvPr/>
          </p:nvSpPr>
          <p:spPr>
            <a:xfrm>
              <a:off x="4257770" y="1531321"/>
              <a:ext cx="3426308" cy="1133460"/>
            </a:xfrm>
            <a:prstGeom prst="flowChartAlternateProcess">
              <a:avLst/>
            </a:prstGeom>
            <a:solidFill>
              <a:srgbClr val="92D050"/>
            </a:solidFill>
            <a:ln>
              <a:noFill/>
            </a:ln>
            <a:effectLst>
              <a:softEdge rad="2159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28C9498-8C00-DEC8-DE06-A596DF531648}"/>
                </a:ext>
              </a:extLst>
            </p:cNvPr>
            <p:cNvSpPr txBox="1"/>
            <p:nvPr/>
          </p:nvSpPr>
          <p:spPr>
            <a:xfrm>
              <a:off x="4562569" y="1913683"/>
              <a:ext cx="270625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anose="02030600000101010101" pitchFamily="18" charset="-127"/>
                  <a:ea typeface="HY신명조" panose="02030600000101010101" pitchFamily="18" charset="-127"/>
                </a:rPr>
                <a:t>기획 의도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47E158A9-4E91-08B2-3CE4-50FF8849C681}"/>
              </a:ext>
            </a:extLst>
          </p:cNvPr>
          <p:cNvSpPr txBox="1"/>
          <p:nvPr/>
        </p:nvSpPr>
        <p:spPr>
          <a:xfrm>
            <a:off x="4950496" y="2930022"/>
            <a:ext cx="22352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>
                <a:latin typeface="HY신명조" panose="02030600000101010101" pitchFamily="18" charset="-127"/>
                <a:ea typeface="HY신명조" panose="02030600000101010101" pitchFamily="18" charset="-127"/>
              </a:rPr>
              <a:t>그래픽 파트 작업을 돕기 위한 아트 친화 기획 진행</a:t>
            </a:r>
            <a:endParaRPr lang="en-US" altLang="ko-KR" sz="1100"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D76350DC-CF0D-2946-9C43-32788D39ABF6}"/>
              </a:ext>
            </a:extLst>
          </p:cNvPr>
          <p:cNvGrpSpPr/>
          <p:nvPr/>
        </p:nvGrpSpPr>
        <p:grpSpPr>
          <a:xfrm>
            <a:off x="7878422" y="1516815"/>
            <a:ext cx="3426308" cy="4601623"/>
            <a:chOff x="7878422" y="1516815"/>
            <a:chExt cx="3426308" cy="4601623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D3DACE32-D8B6-1AA9-31EE-3A395F634533}"/>
                </a:ext>
              </a:extLst>
            </p:cNvPr>
            <p:cNvSpPr/>
            <p:nvPr/>
          </p:nvSpPr>
          <p:spPr>
            <a:xfrm>
              <a:off x="8274819" y="2220693"/>
              <a:ext cx="2614658" cy="3897745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순서도: 대체 처리 24">
              <a:extLst>
                <a:ext uri="{FF2B5EF4-FFF2-40B4-BE49-F238E27FC236}">
                  <a16:creationId xmlns:a16="http://schemas.microsoft.com/office/drawing/2014/main" id="{E953C1B0-0008-9020-06F5-5495F1701EAD}"/>
                </a:ext>
              </a:extLst>
            </p:cNvPr>
            <p:cNvSpPr/>
            <p:nvPr/>
          </p:nvSpPr>
          <p:spPr>
            <a:xfrm>
              <a:off x="7878422" y="1516815"/>
              <a:ext cx="3426308" cy="1133460"/>
            </a:xfrm>
            <a:prstGeom prst="flowChartAlternateProcess">
              <a:avLst/>
            </a:prstGeom>
            <a:solidFill>
              <a:srgbClr val="92D050"/>
            </a:solidFill>
            <a:ln>
              <a:noFill/>
            </a:ln>
            <a:effectLst>
              <a:softEdge rad="2159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7B66576-33E0-648C-E827-13668BBA5678}"/>
                </a:ext>
              </a:extLst>
            </p:cNvPr>
            <p:cNvSpPr txBox="1"/>
            <p:nvPr/>
          </p:nvSpPr>
          <p:spPr>
            <a:xfrm>
              <a:off x="8183221" y="1899177"/>
              <a:ext cx="270625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anose="02030600000101010101" pitchFamily="18" charset="-127"/>
                  <a:ea typeface="HY신명조" panose="02030600000101010101" pitchFamily="18" charset="-127"/>
                </a:rPr>
                <a:t>기획 목표</a:t>
              </a: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F1CB5B39-CE94-529A-7403-F9BD388FE64E}"/>
              </a:ext>
            </a:extLst>
          </p:cNvPr>
          <p:cNvSpPr txBox="1"/>
          <p:nvPr/>
        </p:nvSpPr>
        <p:spPr>
          <a:xfrm>
            <a:off x="8418748" y="2930022"/>
            <a:ext cx="2235200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>
                <a:latin typeface="HY신명조" panose="02030600000101010101" pitchFamily="18" charset="-127"/>
                <a:ea typeface="HY신명조" panose="02030600000101010101" pitchFamily="18" charset="-127"/>
              </a:rPr>
              <a:t>세계관 설정</a:t>
            </a:r>
            <a:endParaRPr lang="en-US" altLang="ko-KR" sz="1100">
              <a:latin typeface="HY신명조" panose="02030600000101010101" pitchFamily="18" charset="-127"/>
              <a:ea typeface="HY신명조" panose="0203060000010101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100">
              <a:latin typeface="HY신명조" panose="02030600000101010101" pitchFamily="18" charset="-127"/>
              <a:ea typeface="HY신명조" panose="0203060000010101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>
                <a:latin typeface="HY신명조" panose="02030600000101010101" pitchFamily="18" charset="-127"/>
                <a:ea typeface="HY신명조" panose="02030600000101010101" pitchFamily="18" charset="-127"/>
              </a:rPr>
              <a:t>배경 설정</a:t>
            </a:r>
            <a:endParaRPr lang="en-US" altLang="ko-KR" sz="1100">
              <a:latin typeface="HY신명조" panose="02030600000101010101" pitchFamily="18" charset="-127"/>
              <a:ea typeface="HY신명조" panose="0203060000010101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100">
              <a:latin typeface="HY신명조" panose="02030600000101010101" pitchFamily="18" charset="-127"/>
              <a:ea typeface="HY신명조" panose="0203060000010101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>
                <a:latin typeface="HY신명조" panose="02030600000101010101" pitchFamily="18" charset="-127"/>
                <a:ea typeface="HY신명조" panose="02030600000101010101" pitchFamily="18" charset="-127"/>
              </a:rPr>
              <a:t>캐릭터 설정</a:t>
            </a:r>
          </a:p>
        </p:txBody>
      </p:sp>
    </p:spTree>
    <p:extLst>
      <p:ext uri="{BB962C8B-B14F-4D97-AF65-F5344CB8AC3E}">
        <p14:creationId xmlns:p14="http://schemas.microsoft.com/office/powerpoint/2010/main" val="41703503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3AF58F1-E3DA-E736-D0D3-CA477F7203F5}"/>
              </a:ext>
            </a:extLst>
          </p:cNvPr>
          <p:cNvSpPr/>
          <p:nvPr/>
        </p:nvSpPr>
        <p:spPr>
          <a:xfrm>
            <a:off x="1" y="320487"/>
            <a:ext cx="5133974" cy="4627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24F8043-9018-E2C8-7A07-9DE3181CE30A}"/>
              </a:ext>
            </a:extLst>
          </p:cNvPr>
          <p:cNvSpPr/>
          <p:nvPr/>
        </p:nvSpPr>
        <p:spPr>
          <a:xfrm>
            <a:off x="6908800" y="320487"/>
            <a:ext cx="5283200" cy="4627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0E5ACA9-29DC-6202-DE90-D61D83B355B2}"/>
              </a:ext>
            </a:extLst>
          </p:cNvPr>
          <p:cNvSpPr/>
          <p:nvPr/>
        </p:nvSpPr>
        <p:spPr>
          <a:xfrm>
            <a:off x="1" y="408235"/>
            <a:ext cx="5133974" cy="4627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6F677F6-22C6-E9BF-3DA8-0CF23E5DA783}"/>
              </a:ext>
            </a:extLst>
          </p:cNvPr>
          <p:cNvSpPr/>
          <p:nvPr/>
        </p:nvSpPr>
        <p:spPr>
          <a:xfrm>
            <a:off x="6908800" y="408235"/>
            <a:ext cx="5283200" cy="4627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2D0CA1A-168B-ECE8-2792-CD422E03CFC6}"/>
              </a:ext>
            </a:extLst>
          </p:cNvPr>
          <p:cNvSpPr/>
          <p:nvPr/>
        </p:nvSpPr>
        <p:spPr>
          <a:xfrm>
            <a:off x="1" y="576872"/>
            <a:ext cx="5133974" cy="4627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B525D8A-1FCB-6A8A-01E3-55137AEE5BE8}"/>
              </a:ext>
            </a:extLst>
          </p:cNvPr>
          <p:cNvSpPr/>
          <p:nvPr/>
        </p:nvSpPr>
        <p:spPr>
          <a:xfrm>
            <a:off x="6908800" y="576872"/>
            <a:ext cx="5283200" cy="4627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D2516C-B16D-33EC-AC74-92C609E4A20E}"/>
              </a:ext>
            </a:extLst>
          </p:cNvPr>
          <p:cNvSpPr txBox="1"/>
          <p:nvPr/>
        </p:nvSpPr>
        <p:spPr>
          <a:xfrm>
            <a:off x="3881584" y="99507"/>
            <a:ext cx="42718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>
                <a:solidFill>
                  <a:schemeClr val="bg1">
                    <a:lumMod val="85000"/>
                  </a:schemeClr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Define</a:t>
            </a:r>
            <a:endParaRPr lang="ko-KR" altLang="en-US" sz="3600">
              <a:solidFill>
                <a:schemeClr val="bg1">
                  <a:lumMod val="85000"/>
                </a:schemeClr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2A5B79A5-04D0-A4CB-4482-127996EEF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5776EC-1B7C-4A2B-9A4A-E7AE4E1B538D}" type="slidenum">
              <a:rPr lang="ko-KR" altLang="en-US" smtClean="0"/>
              <a:t>5</a:t>
            </a:fld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8B73B1A-98DA-10AF-7DF5-015A025B57C3}"/>
              </a:ext>
            </a:extLst>
          </p:cNvPr>
          <p:cNvGrpSpPr/>
          <p:nvPr/>
        </p:nvGrpSpPr>
        <p:grpSpPr>
          <a:xfrm>
            <a:off x="451813" y="868200"/>
            <a:ext cx="5274730" cy="5319514"/>
            <a:chOff x="941917" y="1531321"/>
            <a:chExt cx="3426308" cy="4601623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061E655-63F1-3E38-8516-C63B9B4B8E18}"/>
                </a:ext>
              </a:extLst>
            </p:cNvPr>
            <p:cNvSpPr/>
            <p:nvPr/>
          </p:nvSpPr>
          <p:spPr>
            <a:xfrm>
              <a:off x="1338314" y="2042688"/>
              <a:ext cx="2614658" cy="409025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순서도: 대체 처리 11">
              <a:extLst>
                <a:ext uri="{FF2B5EF4-FFF2-40B4-BE49-F238E27FC236}">
                  <a16:creationId xmlns:a16="http://schemas.microsoft.com/office/drawing/2014/main" id="{4F9B1EBF-6FE6-3CAA-BBBB-D2A8AD8E7F62}"/>
                </a:ext>
              </a:extLst>
            </p:cNvPr>
            <p:cNvSpPr/>
            <p:nvPr/>
          </p:nvSpPr>
          <p:spPr>
            <a:xfrm>
              <a:off x="941917" y="1531321"/>
              <a:ext cx="3426308" cy="973337"/>
            </a:xfrm>
            <a:prstGeom prst="flowChartAlternateProcess">
              <a:avLst/>
            </a:prstGeom>
            <a:solidFill>
              <a:srgbClr val="92D050"/>
            </a:solidFill>
            <a:ln>
              <a:noFill/>
            </a:ln>
            <a:effectLst>
              <a:softEdge rad="2159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3ADD584-15A7-DC8F-8A92-0A04ABCA474A}"/>
                </a:ext>
              </a:extLst>
            </p:cNvPr>
            <p:cNvSpPr txBox="1"/>
            <p:nvPr/>
          </p:nvSpPr>
          <p:spPr>
            <a:xfrm>
              <a:off x="1265573" y="1825932"/>
              <a:ext cx="270625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anose="02030600000101010101" pitchFamily="18" charset="-127"/>
                  <a:ea typeface="HY신명조" panose="02030600000101010101" pitchFamily="18" charset="-127"/>
                </a:rPr>
                <a:t>기획 정의</a:t>
              </a: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E85B2F68-92D3-7B5F-A46E-E5AEC5A3E5D0}"/>
              </a:ext>
            </a:extLst>
          </p:cNvPr>
          <p:cNvGrpSpPr/>
          <p:nvPr/>
        </p:nvGrpSpPr>
        <p:grpSpPr>
          <a:xfrm>
            <a:off x="6473922" y="868200"/>
            <a:ext cx="5274730" cy="5319514"/>
            <a:chOff x="941917" y="1531321"/>
            <a:chExt cx="3426308" cy="4601623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E4AD82DF-8D2E-2AF4-733E-C771D561FE07}"/>
                </a:ext>
              </a:extLst>
            </p:cNvPr>
            <p:cNvSpPr/>
            <p:nvPr/>
          </p:nvSpPr>
          <p:spPr>
            <a:xfrm>
              <a:off x="1338314" y="2106608"/>
              <a:ext cx="2614658" cy="402633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순서도: 대체 처리 15">
              <a:extLst>
                <a:ext uri="{FF2B5EF4-FFF2-40B4-BE49-F238E27FC236}">
                  <a16:creationId xmlns:a16="http://schemas.microsoft.com/office/drawing/2014/main" id="{DFCF3A94-12D4-6155-2BDF-EB14C8B50564}"/>
                </a:ext>
              </a:extLst>
            </p:cNvPr>
            <p:cNvSpPr/>
            <p:nvPr/>
          </p:nvSpPr>
          <p:spPr>
            <a:xfrm>
              <a:off x="941917" y="1531321"/>
              <a:ext cx="3426308" cy="973337"/>
            </a:xfrm>
            <a:prstGeom prst="flowChartAlternateProcess">
              <a:avLst/>
            </a:prstGeom>
            <a:solidFill>
              <a:srgbClr val="92D050"/>
            </a:solidFill>
            <a:ln>
              <a:noFill/>
            </a:ln>
            <a:effectLst>
              <a:softEdge rad="2159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7B654DB-8AC9-0873-1B93-9078D1C01429}"/>
                </a:ext>
              </a:extLst>
            </p:cNvPr>
            <p:cNvSpPr txBox="1"/>
            <p:nvPr/>
          </p:nvSpPr>
          <p:spPr>
            <a:xfrm>
              <a:off x="1259213" y="1825932"/>
              <a:ext cx="270625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anose="02030600000101010101" pitchFamily="18" charset="-127"/>
                  <a:ea typeface="HY신명조" panose="02030600000101010101" pitchFamily="18" charset="-127"/>
                </a:rPr>
                <a:t>단어 정의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21C41822-D6D4-8000-4118-0EC0AC9D14C5}"/>
              </a:ext>
            </a:extLst>
          </p:cNvPr>
          <p:cNvSpPr txBox="1"/>
          <p:nvPr/>
        </p:nvSpPr>
        <p:spPr>
          <a:xfrm>
            <a:off x="1329840" y="2115748"/>
            <a:ext cx="3436124" cy="769441"/>
          </a:xfrm>
          <a:prstGeom prst="rect">
            <a:avLst/>
          </a:prstGeom>
          <a:noFill/>
        </p:spPr>
        <p:txBody>
          <a:bodyPr wrap="square" rIns="72000" rtlCol="0">
            <a:spAutoFit/>
          </a:bodyPr>
          <a:lstStyle/>
          <a:p>
            <a:pPr marL="171450" indent="-144000" latinLnBrk="0">
              <a:buFont typeface="Arial" panose="020B0604020202020204" pitchFamily="34" charset="0"/>
              <a:buChar char="•"/>
            </a:pPr>
            <a:r>
              <a:rPr lang="ko-KR" altLang="en-US" sz="1100">
                <a:latin typeface="HY신명조" panose="02030600000101010101" pitchFamily="18" charset="-127"/>
                <a:ea typeface="HY신명조" panose="02030600000101010101" pitchFamily="18" charset="-127"/>
              </a:rPr>
              <a:t>논의가 필요해 적용이 유보된 내용은 </a:t>
            </a:r>
            <a:r>
              <a:rPr lang="en-US" altLang="ko-KR" sz="1100" spc="-300">
                <a:latin typeface="HY신명조" panose="02030600000101010101" pitchFamily="18" charset="-127"/>
                <a:ea typeface="HY신명조" panose="02030600000101010101" pitchFamily="18" charset="-127"/>
              </a:rPr>
              <a:t>‘</a:t>
            </a:r>
            <a:r>
              <a:rPr lang="ko-KR" altLang="en-US" sz="1100">
                <a:latin typeface="HY신명조" panose="02030600000101010101" pitchFamily="18" charset="-127"/>
                <a:ea typeface="HY신명조" panose="02030600000101010101" pitchFamily="18" charset="-127"/>
              </a:rPr>
              <a:t>미확정</a:t>
            </a:r>
            <a:r>
              <a:rPr lang="en-US" altLang="ko-KR" sz="1100" spc="-300">
                <a:latin typeface="HY신명조" panose="02030600000101010101" pitchFamily="18" charset="-127"/>
                <a:ea typeface="HY신명조" panose="02030600000101010101" pitchFamily="18" charset="-127"/>
              </a:rPr>
              <a:t>’</a:t>
            </a:r>
            <a:r>
              <a:rPr lang="en-US" altLang="ko-KR" sz="1100">
                <a:latin typeface="HY신명조" panose="02030600000101010101" pitchFamily="18" charset="-127"/>
                <a:ea typeface="HY신명조" panose="02030600000101010101" pitchFamily="18" charset="-127"/>
              </a:rPr>
              <a:t>,</a:t>
            </a:r>
            <a:r>
              <a:rPr lang="ko-KR" altLang="en-US" sz="1100" spc="-300">
                <a:latin typeface="HY신명조" panose="02030600000101010101" pitchFamily="18" charset="-127"/>
                <a:ea typeface="HY신명조" panose="02030600000101010101" pitchFamily="18" charset="-127"/>
              </a:rPr>
              <a:t>‘</a:t>
            </a:r>
            <a:r>
              <a:rPr lang="ko-KR" altLang="en-US" sz="1100">
                <a:latin typeface="HY신명조" panose="02030600000101010101" pitchFamily="18" charset="-127"/>
                <a:ea typeface="HY신명조" panose="02030600000101010101" pitchFamily="18" charset="-127"/>
              </a:rPr>
              <a:t>보류</a:t>
            </a:r>
            <a:r>
              <a:rPr lang="ko-KR" altLang="en-US" sz="1100" kern="100" spc="-300">
                <a:latin typeface="HY신명조" panose="02030600000101010101" pitchFamily="18" charset="-127"/>
                <a:ea typeface="HY신명조" panose="02030600000101010101" pitchFamily="18" charset="-127"/>
              </a:rPr>
              <a:t>’</a:t>
            </a:r>
            <a:r>
              <a:rPr lang="ko-KR" altLang="en-US" sz="1100">
                <a:latin typeface="HY신명조" panose="02030600000101010101" pitchFamily="18" charset="-127"/>
                <a:ea typeface="HY신명조" panose="02030600000101010101" pitchFamily="18" charset="-127"/>
              </a:rPr>
              <a:t>등으로 작성됨</a:t>
            </a:r>
            <a:r>
              <a:rPr lang="en-US" altLang="ko-KR" sz="1100">
                <a:latin typeface="HY신명조" panose="02030600000101010101" pitchFamily="18" charset="-127"/>
                <a:ea typeface="HY신명조" panose="02030600000101010101" pitchFamily="18" charset="-127"/>
              </a:rPr>
              <a:t>.</a:t>
            </a:r>
            <a:br>
              <a:rPr lang="en-US" altLang="ko-KR" sz="1100">
                <a:latin typeface="HY신명조" panose="02030600000101010101" pitchFamily="18" charset="-127"/>
                <a:ea typeface="HY신명조" panose="02030600000101010101" pitchFamily="18" charset="-127"/>
              </a:rPr>
            </a:br>
            <a:endParaRPr lang="en-US" altLang="ko-KR" sz="1100">
              <a:latin typeface="HY신명조" panose="02030600000101010101" pitchFamily="18" charset="-127"/>
              <a:ea typeface="HY신명조" panose="02030600000101010101" pitchFamily="18" charset="-127"/>
            </a:endParaRPr>
          </a:p>
          <a:p>
            <a:pPr marL="171450" indent="-144000" latinLnBrk="0">
              <a:buFont typeface="Arial" panose="020B0604020202020204" pitchFamily="34" charset="0"/>
              <a:buChar char="•"/>
            </a:pPr>
            <a:r>
              <a:rPr lang="ko-KR" altLang="en-US" sz="1100">
                <a:latin typeface="HY신명조" panose="02030600000101010101" pitchFamily="18" charset="-127"/>
                <a:ea typeface="HY신명조" panose="02030600000101010101" pitchFamily="18" charset="-127"/>
              </a:rPr>
              <a:t>의도 된 공백은 아트의 재량을 허용함</a:t>
            </a:r>
            <a:r>
              <a:rPr lang="en-US" altLang="ko-KR" sz="1100">
                <a:latin typeface="HY신명조" panose="02030600000101010101" pitchFamily="18" charset="-127"/>
                <a:ea typeface="HY신명조" panose="02030600000101010101" pitchFamily="18" charset="-127"/>
              </a:rPr>
              <a:t>.</a:t>
            </a:r>
            <a:endParaRPr lang="ko-KR" altLang="en-US" sz="1100"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F5BF5F3-6D7E-C32B-99B7-B9FDEC83F046}"/>
              </a:ext>
            </a:extLst>
          </p:cNvPr>
          <p:cNvSpPr txBox="1"/>
          <p:nvPr/>
        </p:nvSpPr>
        <p:spPr>
          <a:xfrm>
            <a:off x="7426036" y="2115747"/>
            <a:ext cx="3436124" cy="1446550"/>
          </a:xfrm>
          <a:prstGeom prst="rect">
            <a:avLst/>
          </a:prstGeom>
          <a:noFill/>
        </p:spPr>
        <p:txBody>
          <a:bodyPr wrap="square" rIns="72000" rtlCol="0">
            <a:spAutoFit/>
          </a:bodyPr>
          <a:lstStyle/>
          <a:p>
            <a:pPr marL="171450" indent="-144000" latinLnBrk="0">
              <a:buFont typeface="Arial" panose="020B0604020202020204" pitchFamily="34" charset="0"/>
              <a:buChar char="•"/>
            </a:pPr>
            <a:r>
              <a:rPr lang="ko-KR" altLang="en-US" sz="1100">
                <a:latin typeface="HY신명조" panose="02030600000101010101" pitchFamily="18" charset="-127"/>
                <a:ea typeface="HY신명조" panose="02030600000101010101" pitchFamily="18" charset="-127"/>
              </a:rPr>
              <a:t>메인스트림 이란</a:t>
            </a:r>
            <a:r>
              <a:rPr lang="en-US" altLang="ko-KR" sz="1100">
                <a:latin typeface="HY신명조" panose="02030600000101010101" pitchFamily="18" charset="-127"/>
                <a:ea typeface="HY신명조" panose="02030600000101010101" pitchFamily="18" charset="-127"/>
              </a:rPr>
              <a:t>?</a:t>
            </a:r>
            <a:br>
              <a:rPr lang="en-US" altLang="ko-KR" sz="1100">
                <a:latin typeface="HY신명조" panose="02030600000101010101" pitchFamily="18" charset="-127"/>
                <a:ea typeface="HY신명조" panose="02030600000101010101" pitchFamily="18" charset="-127"/>
              </a:rPr>
            </a:br>
            <a:r>
              <a:rPr lang="ko-KR" altLang="en-US" sz="1100">
                <a:latin typeface="HY신명조" panose="02030600000101010101" pitchFamily="18" charset="-127"/>
                <a:ea typeface="HY신명조" panose="02030600000101010101" pitchFamily="18" charset="-127"/>
              </a:rPr>
              <a:t>게임 상 설정 </a:t>
            </a:r>
            <a:r>
              <a:rPr lang="en-US" altLang="ko-KR" sz="1100" spc="-300">
                <a:latin typeface="HY신명조" panose="02030600000101010101" pitchFamily="18" charset="-127"/>
                <a:ea typeface="HY신명조" panose="02030600000101010101" pitchFamily="18" charset="-127"/>
              </a:rPr>
              <a:t>‘</a:t>
            </a:r>
            <a:r>
              <a:rPr lang="ko-KR" altLang="en-US" sz="1100">
                <a:latin typeface="HY신명조" panose="02030600000101010101" pitchFamily="18" charset="-127"/>
                <a:ea typeface="HY신명조" panose="02030600000101010101" pitchFamily="18" charset="-127"/>
              </a:rPr>
              <a:t>세계선의 나무</a:t>
            </a:r>
            <a:r>
              <a:rPr lang="en-US" altLang="ko-KR" sz="1100" spc="-300">
                <a:latin typeface="HY신명조" panose="02030600000101010101" pitchFamily="18" charset="-127"/>
                <a:ea typeface="HY신명조" panose="02030600000101010101" pitchFamily="18" charset="-127"/>
              </a:rPr>
              <a:t>＇</a:t>
            </a:r>
            <a:r>
              <a:rPr lang="ko-KR" altLang="en-US" sz="1100">
                <a:latin typeface="HY신명조" panose="02030600000101010101" pitchFamily="18" charset="-127"/>
                <a:ea typeface="HY신명조" panose="02030600000101010101" pitchFamily="18" charset="-127"/>
              </a:rPr>
              <a:t>에서 플레이어가 탐사할 수 있는 다양한 가능성의 세계를 일컷는 단어</a:t>
            </a:r>
            <a:r>
              <a:rPr lang="en-US" altLang="ko-KR" sz="1100">
                <a:latin typeface="HY신명조" panose="02030600000101010101" pitchFamily="18" charset="-127"/>
                <a:ea typeface="HY신명조" panose="02030600000101010101" pitchFamily="18" charset="-127"/>
              </a:rPr>
              <a:t>.</a:t>
            </a:r>
          </a:p>
          <a:p>
            <a:pPr marL="171450" indent="-144000" latinLnBrk="0">
              <a:buFont typeface="Arial" panose="020B0604020202020204" pitchFamily="34" charset="0"/>
              <a:buChar char="•"/>
            </a:pPr>
            <a:endParaRPr lang="en-US" altLang="ko-KR" sz="1100">
              <a:latin typeface="HY신명조" panose="02030600000101010101" pitchFamily="18" charset="-127"/>
              <a:ea typeface="HY신명조" panose="02030600000101010101" pitchFamily="18" charset="-127"/>
            </a:endParaRPr>
          </a:p>
          <a:p>
            <a:pPr marL="171450" indent="-144000" latinLnBrk="0">
              <a:buFont typeface="Arial" panose="020B0604020202020204" pitchFamily="34" charset="0"/>
              <a:buChar char="•"/>
            </a:pPr>
            <a:r>
              <a:rPr lang="ko-KR" altLang="en-US" sz="1100">
                <a:latin typeface="HY신명조" panose="02030600000101010101" pitchFamily="18" charset="-127"/>
                <a:ea typeface="HY신명조" panose="02030600000101010101" pitchFamily="18" charset="-127"/>
              </a:rPr>
              <a:t>서브스트림 이란</a:t>
            </a:r>
            <a:r>
              <a:rPr lang="en-US" altLang="ko-KR" sz="1100">
                <a:latin typeface="HY신명조" panose="02030600000101010101" pitchFamily="18" charset="-127"/>
                <a:ea typeface="HY신명조" panose="02030600000101010101" pitchFamily="18" charset="-127"/>
              </a:rPr>
              <a:t>?</a:t>
            </a:r>
            <a:br>
              <a:rPr lang="en-US" altLang="ko-KR" sz="1100">
                <a:latin typeface="HY신명조" panose="02030600000101010101" pitchFamily="18" charset="-127"/>
                <a:ea typeface="HY신명조" panose="02030600000101010101" pitchFamily="18" charset="-127"/>
              </a:rPr>
            </a:br>
            <a:r>
              <a:rPr lang="en-US" altLang="ko-KR" sz="1100" spc="-300">
                <a:latin typeface="HY신명조" panose="02030600000101010101" pitchFamily="18" charset="-127"/>
                <a:ea typeface="HY신명조" panose="02030600000101010101" pitchFamily="18" charset="-127"/>
              </a:rPr>
              <a:t>‘</a:t>
            </a:r>
            <a:r>
              <a:rPr lang="ko-KR" altLang="en-US" sz="1100">
                <a:latin typeface="HY신명조" panose="02030600000101010101" pitchFamily="18" charset="-127"/>
                <a:ea typeface="HY신명조" panose="02030600000101010101" pitchFamily="18" charset="-127"/>
              </a:rPr>
              <a:t>툴레</a:t>
            </a:r>
            <a:r>
              <a:rPr lang="en-US" altLang="ko-KR" sz="1100" spc="-300">
                <a:latin typeface="HY신명조" panose="02030600000101010101" pitchFamily="18" charset="-127"/>
                <a:ea typeface="HY신명조" panose="02030600000101010101" pitchFamily="18" charset="-127"/>
              </a:rPr>
              <a:t>＇</a:t>
            </a:r>
            <a:r>
              <a:rPr lang="ko-KR" altLang="en-US" sz="1100">
                <a:latin typeface="HY신명조" panose="02030600000101010101" pitchFamily="18" charset="-127"/>
                <a:ea typeface="HY신명조" panose="02030600000101010101" pitchFamily="18" charset="-127"/>
              </a:rPr>
              <a:t>라는 공간에 머무르게 된 미완성 세계를 일컷는 단어</a:t>
            </a:r>
            <a:r>
              <a:rPr lang="en-US" altLang="ko-KR" sz="1100">
                <a:latin typeface="HY신명조" panose="02030600000101010101" pitchFamily="18" charset="-127"/>
                <a:ea typeface="HY신명조" panose="0203060000010101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15375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3AF58F1-E3DA-E736-D0D3-CA477F7203F5}"/>
              </a:ext>
            </a:extLst>
          </p:cNvPr>
          <p:cNvSpPr/>
          <p:nvPr/>
        </p:nvSpPr>
        <p:spPr>
          <a:xfrm>
            <a:off x="1" y="320487"/>
            <a:ext cx="4184072" cy="4627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24F8043-9018-E2C8-7A07-9DE3181CE30A}"/>
              </a:ext>
            </a:extLst>
          </p:cNvPr>
          <p:cNvSpPr/>
          <p:nvPr/>
        </p:nvSpPr>
        <p:spPr>
          <a:xfrm>
            <a:off x="7920184" y="320487"/>
            <a:ext cx="4271816" cy="4627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0E5ACA9-29DC-6202-DE90-D61D83B355B2}"/>
              </a:ext>
            </a:extLst>
          </p:cNvPr>
          <p:cNvSpPr/>
          <p:nvPr/>
        </p:nvSpPr>
        <p:spPr>
          <a:xfrm>
            <a:off x="1" y="408235"/>
            <a:ext cx="4184072" cy="4627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6F677F6-22C6-E9BF-3DA8-0CF23E5DA783}"/>
              </a:ext>
            </a:extLst>
          </p:cNvPr>
          <p:cNvSpPr/>
          <p:nvPr/>
        </p:nvSpPr>
        <p:spPr>
          <a:xfrm>
            <a:off x="7920184" y="408235"/>
            <a:ext cx="4271816" cy="4627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2D0CA1A-168B-ECE8-2792-CD422E03CFC6}"/>
              </a:ext>
            </a:extLst>
          </p:cNvPr>
          <p:cNvSpPr/>
          <p:nvPr/>
        </p:nvSpPr>
        <p:spPr>
          <a:xfrm>
            <a:off x="1" y="576872"/>
            <a:ext cx="4184072" cy="4627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B525D8A-1FCB-6A8A-01E3-55137AEE5BE8}"/>
              </a:ext>
            </a:extLst>
          </p:cNvPr>
          <p:cNvSpPr/>
          <p:nvPr/>
        </p:nvSpPr>
        <p:spPr>
          <a:xfrm>
            <a:off x="7920184" y="576872"/>
            <a:ext cx="4271816" cy="4627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D2516C-B16D-33EC-AC74-92C609E4A20E}"/>
              </a:ext>
            </a:extLst>
          </p:cNvPr>
          <p:cNvSpPr txBox="1"/>
          <p:nvPr/>
        </p:nvSpPr>
        <p:spPr>
          <a:xfrm>
            <a:off x="3881584" y="99507"/>
            <a:ext cx="42718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>
                <a:solidFill>
                  <a:schemeClr val="bg1">
                    <a:lumMod val="85000"/>
                  </a:schemeClr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World Concept</a:t>
            </a:r>
            <a:endParaRPr lang="ko-KR" altLang="en-US" sz="3600">
              <a:solidFill>
                <a:schemeClr val="bg1">
                  <a:lumMod val="85000"/>
                </a:schemeClr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2A5B79A5-04D0-A4CB-4482-127996EEF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5776EC-1B7C-4A2B-9A4A-E7AE4E1B538D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BB4AB8E-90A3-198F-087F-8FAC2020503F}"/>
              </a:ext>
            </a:extLst>
          </p:cNvPr>
          <p:cNvSpPr txBox="1"/>
          <p:nvPr/>
        </p:nvSpPr>
        <p:spPr>
          <a:xfrm>
            <a:off x="1069441" y="1378671"/>
            <a:ext cx="1036517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solidFill>
                  <a:schemeClr val="bg1">
                    <a:lumMod val="85000"/>
                  </a:schemeClr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보이드</a:t>
            </a:r>
            <a:r>
              <a:rPr lang="en-US" altLang="ko-KR">
                <a:solidFill>
                  <a:schemeClr val="bg1">
                    <a:lumMod val="85000"/>
                  </a:schemeClr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(Void)</a:t>
            </a:r>
          </a:p>
          <a:p>
            <a:endParaRPr lang="en-US" altLang="ko-KR">
              <a:solidFill>
                <a:schemeClr val="bg1">
                  <a:lumMod val="85000"/>
                </a:schemeClr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  <a:p>
            <a:r>
              <a:rPr lang="ko-KR" altLang="en-US">
                <a:solidFill>
                  <a:schemeClr val="bg1">
                    <a:lumMod val="85000"/>
                  </a:schemeClr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완성되지 못한 모든 세계가 모이는 공간</a:t>
            </a:r>
            <a:endParaRPr lang="en-US" altLang="ko-KR">
              <a:solidFill>
                <a:schemeClr val="bg1">
                  <a:lumMod val="85000"/>
                </a:schemeClr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  <a:p>
            <a:r>
              <a:rPr lang="ko-KR" altLang="en-US">
                <a:solidFill>
                  <a:schemeClr val="bg1">
                    <a:lumMod val="85000"/>
                  </a:schemeClr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실패한 이념의 세계</a:t>
            </a:r>
            <a:r>
              <a:rPr lang="en-US" altLang="ko-KR">
                <a:solidFill>
                  <a:schemeClr val="bg1">
                    <a:lumMod val="85000"/>
                  </a:schemeClr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, </a:t>
            </a:r>
            <a:r>
              <a:rPr lang="ko-KR" altLang="en-US">
                <a:solidFill>
                  <a:schemeClr val="bg1">
                    <a:lumMod val="85000"/>
                  </a:schemeClr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기억되지 않는 세계</a:t>
            </a:r>
            <a:r>
              <a:rPr lang="en-US" altLang="ko-KR">
                <a:solidFill>
                  <a:schemeClr val="bg1">
                    <a:lumMod val="85000"/>
                  </a:schemeClr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, </a:t>
            </a:r>
            <a:r>
              <a:rPr lang="ko-KR" altLang="en-US">
                <a:solidFill>
                  <a:schemeClr val="bg1">
                    <a:lumMod val="85000"/>
                  </a:schemeClr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결말이 존재하지 않는 세계 모두 이곳에 모여 사라진다</a:t>
            </a:r>
            <a:r>
              <a:rPr lang="en-US" altLang="ko-KR">
                <a:solidFill>
                  <a:schemeClr val="bg1">
                    <a:lumMod val="85000"/>
                  </a:schemeClr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.</a:t>
            </a:r>
          </a:p>
          <a:p>
            <a:pPr latinLnBrk="0"/>
            <a:r>
              <a:rPr lang="ko-KR" altLang="en-US">
                <a:solidFill>
                  <a:schemeClr val="bg1">
                    <a:lumMod val="85000"/>
                  </a:schemeClr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하지만 보이드에 세계선의 나무가 자리잡고</a:t>
            </a:r>
            <a:r>
              <a:rPr lang="en-US" altLang="ko-KR">
                <a:solidFill>
                  <a:schemeClr val="bg1">
                    <a:lumMod val="85000"/>
                  </a:schemeClr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, </a:t>
            </a:r>
            <a:r>
              <a:rPr lang="ko-KR" altLang="en-US">
                <a:solidFill>
                  <a:schemeClr val="bg1">
                    <a:lumMod val="85000"/>
                  </a:schemeClr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아이더리스가 탄생한 이후부터</a:t>
            </a:r>
            <a:r>
              <a:rPr lang="en-US" altLang="ko-KR">
                <a:solidFill>
                  <a:schemeClr val="bg1">
                    <a:lumMod val="85000"/>
                  </a:schemeClr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, </a:t>
            </a:r>
            <a:r>
              <a:rPr lang="ko-KR" altLang="en-US">
                <a:solidFill>
                  <a:schemeClr val="bg1">
                    <a:lumMod val="85000"/>
                  </a:schemeClr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보이드는 그 역할을 상실하고 변질되기 시작한다</a:t>
            </a:r>
            <a:r>
              <a:rPr lang="en-US" altLang="ko-KR">
                <a:solidFill>
                  <a:schemeClr val="bg1">
                    <a:lumMod val="85000"/>
                  </a:schemeClr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.</a:t>
            </a:r>
          </a:p>
          <a:p>
            <a:pPr latinLnBrk="0"/>
            <a:r>
              <a:rPr lang="ko-KR" altLang="en-US">
                <a:solidFill>
                  <a:schemeClr val="bg1">
                    <a:lumMod val="85000"/>
                  </a:schemeClr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보이더</a:t>
            </a:r>
            <a:r>
              <a:rPr lang="en-US" altLang="ko-KR">
                <a:solidFill>
                  <a:schemeClr val="bg1">
                    <a:lumMod val="85000"/>
                  </a:schemeClr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(Voider)</a:t>
            </a:r>
            <a:r>
              <a:rPr lang="ko-KR" altLang="en-US">
                <a:solidFill>
                  <a:schemeClr val="bg1">
                    <a:lumMod val="85000"/>
                  </a:schemeClr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들이 탄생하는 공간이다</a:t>
            </a:r>
            <a:r>
              <a:rPr lang="en-US" altLang="ko-KR">
                <a:solidFill>
                  <a:schemeClr val="bg1">
                    <a:lumMod val="85000"/>
                  </a:schemeClr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.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250B378-4478-1C8D-8F43-650AB4ACF3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550153" y="2862442"/>
            <a:ext cx="2872373" cy="4209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846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타원 30">
            <a:extLst>
              <a:ext uri="{FF2B5EF4-FFF2-40B4-BE49-F238E27FC236}">
                <a16:creationId xmlns:a16="http://schemas.microsoft.com/office/drawing/2014/main" id="{363DA1BB-E02A-3CE9-C57E-17E9A30E6210}"/>
              </a:ext>
            </a:extLst>
          </p:cNvPr>
          <p:cNvSpPr/>
          <p:nvPr/>
        </p:nvSpPr>
        <p:spPr>
          <a:xfrm>
            <a:off x="-173182" y="3605065"/>
            <a:ext cx="8594435" cy="3590062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  <a:effectLst>
            <a:softEdge rad="2794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554E44AC-21AD-1C59-4E00-FF62518D799F}"/>
              </a:ext>
            </a:extLst>
          </p:cNvPr>
          <p:cNvSpPr/>
          <p:nvPr/>
        </p:nvSpPr>
        <p:spPr>
          <a:xfrm>
            <a:off x="1456625" y="4751467"/>
            <a:ext cx="4849917" cy="1529661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10A17EBD-36B3-EBCD-C0FB-EBF9476B0640}"/>
              </a:ext>
            </a:extLst>
          </p:cNvPr>
          <p:cNvSpPr/>
          <p:nvPr/>
        </p:nvSpPr>
        <p:spPr>
          <a:xfrm>
            <a:off x="1888011" y="4920104"/>
            <a:ext cx="3945905" cy="953511"/>
          </a:xfrm>
          <a:prstGeom prst="ellipse">
            <a:avLst/>
          </a:prstGeom>
          <a:solidFill>
            <a:srgbClr val="C2F1C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3AF58F1-E3DA-E736-D0D3-CA477F7203F5}"/>
              </a:ext>
            </a:extLst>
          </p:cNvPr>
          <p:cNvSpPr/>
          <p:nvPr/>
        </p:nvSpPr>
        <p:spPr>
          <a:xfrm>
            <a:off x="1" y="320487"/>
            <a:ext cx="4184072" cy="4627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24F8043-9018-E2C8-7A07-9DE3181CE30A}"/>
              </a:ext>
            </a:extLst>
          </p:cNvPr>
          <p:cNvSpPr/>
          <p:nvPr/>
        </p:nvSpPr>
        <p:spPr>
          <a:xfrm>
            <a:off x="7920184" y="320487"/>
            <a:ext cx="4271816" cy="4627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0E5ACA9-29DC-6202-DE90-D61D83B355B2}"/>
              </a:ext>
            </a:extLst>
          </p:cNvPr>
          <p:cNvSpPr/>
          <p:nvPr/>
        </p:nvSpPr>
        <p:spPr>
          <a:xfrm>
            <a:off x="1" y="408235"/>
            <a:ext cx="4184072" cy="4627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6F677F6-22C6-E9BF-3DA8-0CF23E5DA783}"/>
              </a:ext>
            </a:extLst>
          </p:cNvPr>
          <p:cNvSpPr/>
          <p:nvPr/>
        </p:nvSpPr>
        <p:spPr>
          <a:xfrm>
            <a:off x="7920184" y="408235"/>
            <a:ext cx="4271816" cy="4627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2D0CA1A-168B-ECE8-2792-CD422E03CFC6}"/>
              </a:ext>
            </a:extLst>
          </p:cNvPr>
          <p:cNvSpPr/>
          <p:nvPr/>
        </p:nvSpPr>
        <p:spPr>
          <a:xfrm>
            <a:off x="1" y="576872"/>
            <a:ext cx="4184072" cy="4627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B525D8A-1FCB-6A8A-01E3-55137AEE5BE8}"/>
              </a:ext>
            </a:extLst>
          </p:cNvPr>
          <p:cNvSpPr/>
          <p:nvPr/>
        </p:nvSpPr>
        <p:spPr>
          <a:xfrm>
            <a:off x="7920184" y="576872"/>
            <a:ext cx="4271816" cy="4627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D2516C-B16D-33EC-AC74-92C609E4A20E}"/>
              </a:ext>
            </a:extLst>
          </p:cNvPr>
          <p:cNvSpPr txBox="1"/>
          <p:nvPr/>
        </p:nvSpPr>
        <p:spPr>
          <a:xfrm>
            <a:off x="3881584" y="99507"/>
            <a:ext cx="42718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>
                <a:solidFill>
                  <a:schemeClr val="bg1">
                    <a:lumMod val="85000"/>
                  </a:schemeClr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World Concept</a:t>
            </a:r>
            <a:endParaRPr lang="ko-KR" altLang="en-US" sz="3600">
              <a:solidFill>
                <a:schemeClr val="bg1">
                  <a:lumMod val="85000"/>
                </a:schemeClr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2A5B79A5-04D0-A4CB-4482-127996EEF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5776EC-1B7C-4A2B-9A4A-E7AE4E1B538D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BB4AB8E-90A3-198F-087F-8FAC2020503F}"/>
              </a:ext>
            </a:extLst>
          </p:cNvPr>
          <p:cNvSpPr txBox="1"/>
          <p:nvPr/>
        </p:nvSpPr>
        <p:spPr>
          <a:xfrm>
            <a:off x="1069440" y="1378671"/>
            <a:ext cx="1028436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solidFill>
                  <a:schemeClr val="bg1">
                    <a:lumMod val="85000"/>
                  </a:schemeClr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아이더리스</a:t>
            </a:r>
            <a:r>
              <a:rPr lang="en-US" altLang="ko-KR">
                <a:solidFill>
                  <a:schemeClr val="bg1">
                    <a:lumMod val="85000"/>
                  </a:schemeClr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(Eideryss)</a:t>
            </a:r>
          </a:p>
          <a:p>
            <a:endParaRPr lang="en-US" altLang="ko-KR">
              <a:solidFill>
                <a:schemeClr val="bg1">
                  <a:lumMod val="85000"/>
                </a:schemeClr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  <a:p>
            <a:r>
              <a:rPr lang="ko-KR" altLang="en-US">
                <a:solidFill>
                  <a:schemeClr val="bg1">
                    <a:lumMod val="85000"/>
                  </a:schemeClr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보이드에 세계선의 나무가 뿌리잡은 뒤 생겨난 툴레 영역의 공간</a:t>
            </a:r>
            <a:endParaRPr lang="en-US" altLang="ko-KR">
              <a:solidFill>
                <a:schemeClr val="bg1">
                  <a:lumMod val="85000"/>
                </a:schemeClr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  <a:p>
            <a:r>
              <a:rPr lang="ko-KR" altLang="en-US">
                <a:solidFill>
                  <a:schemeClr val="bg1">
                    <a:lumMod val="85000"/>
                  </a:schemeClr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세계선의 나무</a:t>
            </a:r>
            <a:r>
              <a:rPr lang="en-US" altLang="ko-KR">
                <a:solidFill>
                  <a:schemeClr val="bg1">
                    <a:lumMod val="85000"/>
                  </a:schemeClr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, </a:t>
            </a:r>
            <a:r>
              <a:rPr lang="ko-KR" altLang="en-US">
                <a:solidFill>
                  <a:schemeClr val="bg1">
                    <a:lumMod val="85000"/>
                  </a:schemeClr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툴레</a:t>
            </a:r>
            <a:r>
              <a:rPr lang="en-US" altLang="ko-KR">
                <a:solidFill>
                  <a:schemeClr val="bg1">
                    <a:lumMod val="85000"/>
                  </a:schemeClr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, </a:t>
            </a:r>
            <a:r>
              <a:rPr lang="ko-KR" altLang="en-US">
                <a:solidFill>
                  <a:schemeClr val="bg1">
                    <a:lumMod val="85000"/>
                  </a:schemeClr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경계로 구성된 공간이다</a:t>
            </a:r>
            <a:r>
              <a:rPr lang="en-US" altLang="ko-KR">
                <a:solidFill>
                  <a:schemeClr val="bg1">
                    <a:lumMod val="85000"/>
                  </a:schemeClr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.</a:t>
            </a:r>
          </a:p>
          <a:p>
            <a:endParaRPr lang="en-US" altLang="ko-KR">
              <a:solidFill>
                <a:schemeClr val="bg1">
                  <a:lumMod val="85000"/>
                </a:schemeClr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8788BEC1-39AC-81E3-3DB7-996781DBD5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631476" y="3626280"/>
            <a:ext cx="3870570" cy="2179061"/>
          </a:xfrm>
          <a:prstGeom prst="rect">
            <a:avLst/>
          </a:prstGeom>
        </p:spPr>
      </p:pic>
      <p:sp>
        <p:nvSpPr>
          <p:cNvPr id="22" name="원통형 21">
            <a:extLst>
              <a:ext uri="{FF2B5EF4-FFF2-40B4-BE49-F238E27FC236}">
                <a16:creationId xmlns:a16="http://schemas.microsoft.com/office/drawing/2014/main" id="{6F45587C-1AA5-0BCC-9E94-79750E0EFB6F}"/>
              </a:ext>
            </a:extLst>
          </p:cNvPr>
          <p:cNvSpPr/>
          <p:nvPr/>
        </p:nvSpPr>
        <p:spPr>
          <a:xfrm>
            <a:off x="3274456" y="3731491"/>
            <a:ext cx="1173019" cy="1681018"/>
          </a:xfrm>
          <a:prstGeom prst="can">
            <a:avLst>
              <a:gd name="adj" fmla="val 13976"/>
            </a:avLst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3042E08-7ADF-C4E4-7A6A-6E5DDC5A06A2}"/>
              </a:ext>
            </a:extLst>
          </p:cNvPr>
          <p:cNvSpPr txBox="1"/>
          <p:nvPr/>
        </p:nvSpPr>
        <p:spPr>
          <a:xfrm>
            <a:off x="3203040" y="4329191"/>
            <a:ext cx="13158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세계선의 나무</a:t>
            </a:r>
            <a:endParaRPr lang="en-US" altLang="ko-KR">
              <a:solidFill>
                <a:schemeClr val="tx1">
                  <a:lumMod val="75000"/>
                  <a:lumOff val="25000"/>
                </a:schemeClr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FD39263-715E-24DB-24DD-4088A67F9A21}"/>
              </a:ext>
            </a:extLst>
          </p:cNvPr>
          <p:cNvSpPr txBox="1"/>
          <p:nvPr/>
        </p:nvSpPr>
        <p:spPr>
          <a:xfrm>
            <a:off x="3203040" y="5465453"/>
            <a:ext cx="1315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툴레</a:t>
            </a:r>
            <a:endParaRPr lang="en-US" altLang="ko-KR">
              <a:solidFill>
                <a:schemeClr val="tx1">
                  <a:lumMod val="75000"/>
                  <a:lumOff val="25000"/>
                </a:schemeClr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4C8AE79-7E5F-CA5B-55AE-672DD6317B88}"/>
              </a:ext>
            </a:extLst>
          </p:cNvPr>
          <p:cNvSpPr txBox="1"/>
          <p:nvPr/>
        </p:nvSpPr>
        <p:spPr>
          <a:xfrm>
            <a:off x="3223658" y="5910606"/>
            <a:ext cx="1315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경계</a:t>
            </a:r>
            <a:endParaRPr lang="en-US" altLang="ko-KR">
              <a:solidFill>
                <a:schemeClr val="tx1">
                  <a:lumMod val="75000"/>
                  <a:lumOff val="25000"/>
                </a:schemeClr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5E3FE44-7CD9-4EE1-EE7A-8BA54449DA2B}"/>
              </a:ext>
            </a:extLst>
          </p:cNvPr>
          <p:cNvSpPr txBox="1"/>
          <p:nvPr/>
        </p:nvSpPr>
        <p:spPr>
          <a:xfrm>
            <a:off x="6636010" y="5280787"/>
            <a:ext cx="1315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solidFill>
                  <a:schemeClr val="bg1">
                    <a:lumMod val="85000"/>
                  </a:schemeClr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보이드</a:t>
            </a:r>
            <a:endParaRPr lang="en-US" altLang="ko-KR">
              <a:solidFill>
                <a:schemeClr val="bg1">
                  <a:lumMod val="85000"/>
                </a:schemeClr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588815E-F860-F818-533F-3E4A19D61973}"/>
              </a:ext>
            </a:extLst>
          </p:cNvPr>
          <p:cNvSpPr/>
          <p:nvPr/>
        </p:nvSpPr>
        <p:spPr>
          <a:xfrm>
            <a:off x="1069440" y="3091992"/>
            <a:ext cx="5566570" cy="3445521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DA708E7-06E3-7BA9-2786-7480C0220949}"/>
              </a:ext>
            </a:extLst>
          </p:cNvPr>
          <p:cNvSpPr txBox="1"/>
          <p:nvPr/>
        </p:nvSpPr>
        <p:spPr>
          <a:xfrm>
            <a:off x="1069440" y="3163863"/>
            <a:ext cx="1420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solidFill>
                  <a:schemeClr val="bg1">
                    <a:lumMod val="85000"/>
                  </a:schemeClr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아이더리스</a:t>
            </a:r>
            <a:endParaRPr lang="en-US" altLang="ko-KR">
              <a:solidFill>
                <a:schemeClr val="bg1">
                  <a:lumMod val="85000"/>
                </a:schemeClr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019492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3AF58F1-E3DA-E736-D0D3-CA477F7203F5}"/>
              </a:ext>
            </a:extLst>
          </p:cNvPr>
          <p:cNvSpPr/>
          <p:nvPr/>
        </p:nvSpPr>
        <p:spPr>
          <a:xfrm>
            <a:off x="1" y="320487"/>
            <a:ext cx="4184072" cy="4627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24F8043-9018-E2C8-7A07-9DE3181CE30A}"/>
              </a:ext>
            </a:extLst>
          </p:cNvPr>
          <p:cNvSpPr/>
          <p:nvPr/>
        </p:nvSpPr>
        <p:spPr>
          <a:xfrm>
            <a:off x="7920184" y="320487"/>
            <a:ext cx="4271816" cy="4627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0E5ACA9-29DC-6202-DE90-D61D83B355B2}"/>
              </a:ext>
            </a:extLst>
          </p:cNvPr>
          <p:cNvSpPr/>
          <p:nvPr/>
        </p:nvSpPr>
        <p:spPr>
          <a:xfrm>
            <a:off x="1" y="408235"/>
            <a:ext cx="4184072" cy="4627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6F677F6-22C6-E9BF-3DA8-0CF23E5DA783}"/>
              </a:ext>
            </a:extLst>
          </p:cNvPr>
          <p:cNvSpPr/>
          <p:nvPr/>
        </p:nvSpPr>
        <p:spPr>
          <a:xfrm>
            <a:off x="7920184" y="408235"/>
            <a:ext cx="4271816" cy="4627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2D0CA1A-168B-ECE8-2792-CD422E03CFC6}"/>
              </a:ext>
            </a:extLst>
          </p:cNvPr>
          <p:cNvSpPr/>
          <p:nvPr/>
        </p:nvSpPr>
        <p:spPr>
          <a:xfrm>
            <a:off x="1" y="576872"/>
            <a:ext cx="4184072" cy="4627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B525D8A-1FCB-6A8A-01E3-55137AEE5BE8}"/>
              </a:ext>
            </a:extLst>
          </p:cNvPr>
          <p:cNvSpPr/>
          <p:nvPr/>
        </p:nvSpPr>
        <p:spPr>
          <a:xfrm>
            <a:off x="7920184" y="576872"/>
            <a:ext cx="4271816" cy="4627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D2516C-B16D-33EC-AC74-92C609E4A20E}"/>
              </a:ext>
            </a:extLst>
          </p:cNvPr>
          <p:cNvSpPr txBox="1"/>
          <p:nvPr/>
        </p:nvSpPr>
        <p:spPr>
          <a:xfrm>
            <a:off x="3881584" y="99507"/>
            <a:ext cx="42718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>
                <a:solidFill>
                  <a:schemeClr val="bg1">
                    <a:lumMod val="85000"/>
                  </a:schemeClr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World Concept</a:t>
            </a:r>
            <a:endParaRPr lang="ko-KR" altLang="en-US" sz="3600">
              <a:solidFill>
                <a:schemeClr val="bg1">
                  <a:lumMod val="85000"/>
                </a:schemeClr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2A5B79A5-04D0-A4CB-4482-127996EEF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5776EC-1B7C-4A2B-9A4A-E7AE4E1B538D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BB4AB8E-90A3-198F-087F-8FAC2020503F}"/>
              </a:ext>
            </a:extLst>
          </p:cNvPr>
          <p:cNvSpPr txBox="1"/>
          <p:nvPr/>
        </p:nvSpPr>
        <p:spPr>
          <a:xfrm>
            <a:off x="1069441" y="1378671"/>
            <a:ext cx="1036517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solidFill>
                  <a:schemeClr val="bg1">
                    <a:lumMod val="85000"/>
                  </a:schemeClr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세계선의 나무</a:t>
            </a:r>
            <a:r>
              <a:rPr lang="en-US" altLang="ko-KR">
                <a:solidFill>
                  <a:schemeClr val="bg1">
                    <a:lumMod val="85000"/>
                  </a:schemeClr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(Yggdrasil)</a:t>
            </a:r>
          </a:p>
          <a:p>
            <a:endParaRPr lang="en-US" altLang="ko-KR">
              <a:solidFill>
                <a:schemeClr val="bg1">
                  <a:lumMod val="85000"/>
                </a:schemeClr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  <a:p>
            <a:r>
              <a:rPr lang="ko-KR" altLang="en-US">
                <a:solidFill>
                  <a:schemeClr val="bg1">
                    <a:lumMod val="85000"/>
                  </a:schemeClr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외부 개입자로 인해 보이드에 뿌리내린 초월적인 나무</a:t>
            </a:r>
            <a:endParaRPr lang="en-US" altLang="ko-KR">
              <a:solidFill>
                <a:schemeClr val="bg1">
                  <a:lumMod val="85000"/>
                </a:schemeClr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  <a:p>
            <a:r>
              <a:rPr lang="ko-KR" altLang="en-US">
                <a:solidFill>
                  <a:schemeClr val="bg1">
                    <a:lumMod val="85000"/>
                  </a:schemeClr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본래 보이드로 빠져야할 미완된 세계를 성운으로 엮어 툴레에 머무를 수 있도록 한다</a:t>
            </a:r>
            <a:r>
              <a:rPr lang="en-US" altLang="ko-KR">
                <a:solidFill>
                  <a:schemeClr val="bg1">
                    <a:lumMod val="85000"/>
                  </a:schemeClr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.</a:t>
            </a:r>
          </a:p>
          <a:p>
            <a:r>
              <a:rPr lang="ko-KR" altLang="en-US">
                <a:solidFill>
                  <a:schemeClr val="bg1">
                    <a:lumMod val="85000"/>
                  </a:schemeClr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메인스트림과 툴레로 통하는 수 많은 관문들이 위치한 장소이다</a:t>
            </a:r>
            <a:r>
              <a:rPr lang="en-US" altLang="ko-KR">
                <a:solidFill>
                  <a:schemeClr val="bg1">
                    <a:lumMod val="85000"/>
                  </a:schemeClr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.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0D12905A-C4C8-C7BE-2EB3-8BF827EAD3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9679" y="3085851"/>
            <a:ext cx="3635626" cy="3635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69291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3AF58F1-E3DA-E736-D0D3-CA477F7203F5}"/>
              </a:ext>
            </a:extLst>
          </p:cNvPr>
          <p:cNvSpPr/>
          <p:nvPr/>
        </p:nvSpPr>
        <p:spPr>
          <a:xfrm>
            <a:off x="1" y="320487"/>
            <a:ext cx="4184072" cy="4627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24F8043-9018-E2C8-7A07-9DE3181CE30A}"/>
              </a:ext>
            </a:extLst>
          </p:cNvPr>
          <p:cNvSpPr/>
          <p:nvPr/>
        </p:nvSpPr>
        <p:spPr>
          <a:xfrm>
            <a:off x="7920184" y="320487"/>
            <a:ext cx="4271816" cy="4627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0E5ACA9-29DC-6202-DE90-D61D83B355B2}"/>
              </a:ext>
            </a:extLst>
          </p:cNvPr>
          <p:cNvSpPr/>
          <p:nvPr/>
        </p:nvSpPr>
        <p:spPr>
          <a:xfrm>
            <a:off x="1" y="408235"/>
            <a:ext cx="4184072" cy="4627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6F677F6-22C6-E9BF-3DA8-0CF23E5DA783}"/>
              </a:ext>
            </a:extLst>
          </p:cNvPr>
          <p:cNvSpPr/>
          <p:nvPr/>
        </p:nvSpPr>
        <p:spPr>
          <a:xfrm>
            <a:off x="7920184" y="408235"/>
            <a:ext cx="4271816" cy="4627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2D0CA1A-168B-ECE8-2792-CD422E03CFC6}"/>
              </a:ext>
            </a:extLst>
          </p:cNvPr>
          <p:cNvSpPr/>
          <p:nvPr/>
        </p:nvSpPr>
        <p:spPr>
          <a:xfrm>
            <a:off x="1" y="576872"/>
            <a:ext cx="4184072" cy="4627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B525D8A-1FCB-6A8A-01E3-55137AEE5BE8}"/>
              </a:ext>
            </a:extLst>
          </p:cNvPr>
          <p:cNvSpPr/>
          <p:nvPr/>
        </p:nvSpPr>
        <p:spPr>
          <a:xfrm>
            <a:off x="7920184" y="576872"/>
            <a:ext cx="4271816" cy="4627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D2516C-B16D-33EC-AC74-92C609E4A20E}"/>
              </a:ext>
            </a:extLst>
          </p:cNvPr>
          <p:cNvSpPr txBox="1"/>
          <p:nvPr/>
        </p:nvSpPr>
        <p:spPr>
          <a:xfrm>
            <a:off x="3881584" y="99507"/>
            <a:ext cx="42718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>
                <a:solidFill>
                  <a:schemeClr val="bg1">
                    <a:lumMod val="85000"/>
                  </a:schemeClr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World Concept</a:t>
            </a:r>
            <a:endParaRPr lang="ko-KR" altLang="en-US" sz="3600">
              <a:solidFill>
                <a:schemeClr val="bg1">
                  <a:lumMod val="85000"/>
                </a:schemeClr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2A5B79A5-04D0-A4CB-4482-127996EEF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5776EC-1B7C-4A2B-9A4A-E7AE4E1B538D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BB4AB8E-90A3-198F-087F-8FAC2020503F}"/>
              </a:ext>
            </a:extLst>
          </p:cNvPr>
          <p:cNvSpPr txBox="1"/>
          <p:nvPr/>
        </p:nvSpPr>
        <p:spPr>
          <a:xfrm>
            <a:off x="1069441" y="1378671"/>
            <a:ext cx="1036517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solidFill>
                  <a:schemeClr val="bg1">
                    <a:lumMod val="85000"/>
                  </a:schemeClr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툴레</a:t>
            </a:r>
            <a:r>
              <a:rPr lang="en-US" altLang="ko-KR">
                <a:solidFill>
                  <a:schemeClr val="bg1">
                    <a:lumMod val="85000"/>
                  </a:schemeClr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(Thule)</a:t>
            </a:r>
          </a:p>
          <a:p>
            <a:endParaRPr lang="en-US" altLang="ko-KR">
              <a:solidFill>
                <a:schemeClr val="bg1">
                  <a:lumMod val="85000"/>
                </a:schemeClr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  <a:p>
            <a:r>
              <a:rPr lang="ko-KR" altLang="en-US">
                <a:solidFill>
                  <a:schemeClr val="bg1">
                    <a:lumMod val="85000"/>
                  </a:schemeClr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서브스트림이 별이 되어 묶여있는 공간</a:t>
            </a:r>
            <a:endParaRPr lang="en-US" altLang="ko-KR">
              <a:solidFill>
                <a:schemeClr val="bg1">
                  <a:lumMod val="85000"/>
                </a:schemeClr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  <a:p>
            <a:r>
              <a:rPr lang="ko-KR" altLang="en-US">
                <a:solidFill>
                  <a:schemeClr val="bg1">
                    <a:lumMod val="85000"/>
                  </a:schemeClr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설정 상 세력 </a:t>
            </a:r>
            <a:r>
              <a:rPr lang="en-US" altLang="ko-KR" spc="-300">
                <a:solidFill>
                  <a:schemeClr val="bg1">
                    <a:lumMod val="85000"/>
                  </a:schemeClr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‘</a:t>
            </a:r>
            <a:r>
              <a:rPr lang="ko-KR" altLang="en-US">
                <a:solidFill>
                  <a:schemeClr val="bg1">
                    <a:lumMod val="85000"/>
                  </a:schemeClr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바리안</a:t>
            </a:r>
            <a:r>
              <a:rPr lang="en-US" altLang="ko-KR" spc="-300">
                <a:solidFill>
                  <a:schemeClr val="bg1">
                    <a:lumMod val="85000"/>
                  </a:schemeClr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＇</a:t>
            </a:r>
            <a:r>
              <a:rPr lang="ko-KR" altLang="en-US">
                <a:solidFill>
                  <a:schemeClr val="bg1">
                    <a:lumMod val="85000"/>
                  </a:schemeClr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이 탐사를 진행하는 핵심 공간이다</a:t>
            </a:r>
            <a:r>
              <a:rPr lang="en-US" altLang="ko-KR">
                <a:solidFill>
                  <a:schemeClr val="bg1">
                    <a:lumMod val="85000"/>
                  </a:schemeClr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.</a:t>
            </a:r>
          </a:p>
          <a:p>
            <a:r>
              <a:rPr lang="ko-KR" altLang="en-US">
                <a:solidFill>
                  <a:schemeClr val="bg1">
                    <a:lumMod val="85000"/>
                  </a:schemeClr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세계는 별이 되고</a:t>
            </a:r>
            <a:r>
              <a:rPr lang="en-US" altLang="ko-KR">
                <a:solidFill>
                  <a:schemeClr val="bg1">
                    <a:lumMod val="85000"/>
                  </a:schemeClr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, </a:t>
            </a:r>
            <a:r>
              <a:rPr lang="ko-KR" altLang="en-US">
                <a:solidFill>
                  <a:schemeClr val="bg1">
                    <a:lumMod val="85000"/>
                  </a:schemeClr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별은 성운을 이룬다</a:t>
            </a:r>
            <a:r>
              <a:rPr lang="en-US" altLang="ko-KR">
                <a:solidFill>
                  <a:schemeClr val="bg1">
                    <a:lumMod val="85000"/>
                  </a:schemeClr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.</a:t>
            </a:r>
          </a:p>
          <a:p>
            <a:r>
              <a:rPr lang="ko-KR" altLang="en-US">
                <a:solidFill>
                  <a:schemeClr val="bg1">
                    <a:lumMod val="85000"/>
                  </a:schemeClr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그것이 아이더리스에서 이념이 생존하고</a:t>
            </a:r>
            <a:r>
              <a:rPr lang="en-US" altLang="ko-KR">
                <a:solidFill>
                  <a:schemeClr val="bg1">
                    <a:lumMod val="85000"/>
                  </a:schemeClr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, </a:t>
            </a:r>
            <a:r>
              <a:rPr lang="ko-KR" altLang="en-US">
                <a:solidFill>
                  <a:schemeClr val="bg1">
                    <a:lumMod val="85000"/>
                  </a:schemeClr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세계가 생존하는 방식이다</a:t>
            </a:r>
            <a:r>
              <a:rPr lang="en-US" altLang="ko-KR">
                <a:solidFill>
                  <a:schemeClr val="bg1">
                    <a:lumMod val="85000"/>
                  </a:schemeClr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.</a:t>
            </a:r>
            <a:r>
              <a:rPr lang="ko-KR" altLang="en-US">
                <a:solidFill>
                  <a:schemeClr val="bg1">
                    <a:lumMod val="85000"/>
                  </a:schemeClr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 </a:t>
            </a:r>
            <a:endParaRPr lang="en-US" altLang="ko-KR">
              <a:solidFill>
                <a:schemeClr val="bg1">
                  <a:lumMod val="85000"/>
                </a:schemeClr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pic>
        <p:nvPicPr>
          <p:cNvPr id="5122" name="Picture 2" descr="Pin di Ernesto su UNIvers 🪐 | Sfondi, Paesaggio fantasy, Paesaggi">
            <a:extLst>
              <a:ext uri="{FF2B5EF4-FFF2-40B4-BE49-F238E27FC236}">
                <a16:creationId xmlns:a16="http://schemas.microsoft.com/office/drawing/2014/main" id="{40B7B708-ED82-B538-C631-83A6AAE052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949775" y="2594883"/>
            <a:ext cx="2616674" cy="4649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타원 8">
            <a:extLst>
              <a:ext uri="{FF2B5EF4-FFF2-40B4-BE49-F238E27FC236}">
                <a16:creationId xmlns:a16="http://schemas.microsoft.com/office/drawing/2014/main" id="{92CB7BD8-B109-6438-35A7-0A43FF19C2CA}"/>
              </a:ext>
            </a:extLst>
          </p:cNvPr>
          <p:cNvSpPr/>
          <p:nvPr/>
        </p:nvSpPr>
        <p:spPr>
          <a:xfrm>
            <a:off x="9046034" y="4131580"/>
            <a:ext cx="2997198" cy="2149548"/>
          </a:xfrm>
          <a:prstGeom prst="ellipse">
            <a:avLst/>
          </a:prstGeom>
          <a:solidFill>
            <a:srgbClr val="C2F1C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C7D1E3-2988-1F05-D7B8-0E41A338B5B7}"/>
              </a:ext>
            </a:extLst>
          </p:cNvPr>
          <p:cNvSpPr txBox="1"/>
          <p:nvPr/>
        </p:nvSpPr>
        <p:spPr>
          <a:xfrm>
            <a:off x="10082982" y="4282531"/>
            <a:ext cx="1022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툴레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5B099238-F55D-36EE-7EEA-4DBB55705DD4}"/>
              </a:ext>
            </a:extLst>
          </p:cNvPr>
          <p:cNvSpPr/>
          <p:nvPr/>
        </p:nvSpPr>
        <p:spPr>
          <a:xfrm>
            <a:off x="5975928" y="4131580"/>
            <a:ext cx="2997198" cy="2149548"/>
          </a:xfrm>
          <a:prstGeom prst="ellipse">
            <a:avLst/>
          </a:prstGeom>
          <a:solidFill>
            <a:srgbClr val="C2F1C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2D00C953-2E8C-ABFE-FF91-96A4C991402F}"/>
              </a:ext>
            </a:extLst>
          </p:cNvPr>
          <p:cNvSpPr/>
          <p:nvPr/>
        </p:nvSpPr>
        <p:spPr>
          <a:xfrm>
            <a:off x="6331623" y="4660099"/>
            <a:ext cx="1071415" cy="1025142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>
                    <a:lumMod val="75000"/>
                    <a:lumOff val="25000"/>
                  </a:schemeClr>
                </a:solidFill>
              </a:rPr>
              <a:t>Substream</a:t>
            </a:r>
          </a:p>
          <a:p>
            <a:pPr algn="ctr"/>
            <a:r>
              <a:rPr lang="en-US" altLang="ko-KR">
                <a:solidFill>
                  <a:schemeClr val="tx1">
                    <a:lumMod val="75000"/>
                    <a:lumOff val="25000"/>
                  </a:schemeClr>
                </a:solidFill>
              </a:rPr>
              <a:t>A</a:t>
            </a:r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8325AD8C-0B1B-DAF3-29FF-CDCD0BFD38F5}"/>
              </a:ext>
            </a:extLst>
          </p:cNvPr>
          <p:cNvSpPr/>
          <p:nvPr/>
        </p:nvSpPr>
        <p:spPr>
          <a:xfrm>
            <a:off x="7566984" y="4660099"/>
            <a:ext cx="1071415" cy="1025142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Substream</a:t>
            </a:r>
          </a:p>
          <a:p>
            <a:pPr algn="ctr"/>
            <a:r>
              <a:rPr lang="en-US" altLang="ko-KR"/>
              <a:t>B</a:t>
            </a:r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C076008-7678-A32E-510A-CE6D83B1CE67}"/>
              </a:ext>
            </a:extLst>
          </p:cNvPr>
          <p:cNvSpPr/>
          <p:nvPr/>
        </p:nvSpPr>
        <p:spPr>
          <a:xfrm>
            <a:off x="9466126" y="4660099"/>
            <a:ext cx="1071415" cy="1025142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Substream</a:t>
            </a:r>
          </a:p>
          <a:p>
            <a:pPr algn="ctr"/>
            <a:r>
              <a:rPr lang="en-US" altLang="ko-KR"/>
              <a:t>C</a:t>
            </a:r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EF2BFD1C-F3D1-D393-AD2B-4BE637B24A52}"/>
              </a:ext>
            </a:extLst>
          </p:cNvPr>
          <p:cNvSpPr/>
          <p:nvPr/>
        </p:nvSpPr>
        <p:spPr>
          <a:xfrm>
            <a:off x="10674935" y="4660099"/>
            <a:ext cx="1071415" cy="1025142"/>
          </a:xfrm>
          <a:prstGeom prst="ellipse">
            <a:avLst/>
          </a:prstGeom>
          <a:solidFill>
            <a:srgbClr val="FF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Substream</a:t>
            </a:r>
          </a:p>
          <a:p>
            <a:pPr algn="ctr"/>
            <a:r>
              <a:rPr lang="en-US" altLang="ko-KR"/>
              <a:t>D</a:t>
            </a:r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C032673-7EAA-ABB8-B64B-35AA333A80ED}"/>
              </a:ext>
            </a:extLst>
          </p:cNvPr>
          <p:cNvSpPr txBox="1"/>
          <p:nvPr/>
        </p:nvSpPr>
        <p:spPr>
          <a:xfrm>
            <a:off x="10096839" y="5751977"/>
            <a:ext cx="1022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……</a:t>
            </a:r>
            <a:endParaRPr lang="ko-KR" altLang="en-US">
              <a:solidFill>
                <a:schemeClr val="tx1">
                  <a:lumMod val="85000"/>
                  <a:lumOff val="15000"/>
                </a:schemeClr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8B044A7-2B28-6C2E-3ABF-199628CFEA53}"/>
              </a:ext>
            </a:extLst>
          </p:cNvPr>
          <p:cNvSpPr txBox="1"/>
          <p:nvPr/>
        </p:nvSpPr>
        <p:spPr>
          <a:xfrm>
            <a:off x="7012876" y="4308365"/>
            <a:ext cx="1022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툴레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B67EB15-CB0F-282C-EBA0-B2868F5D1AFF}"/>
              </a:ext>
            </a:extLst>
          </p:cNvPr>
          <p:cNvSpPr txBox="1"/>
          <p:nvPr/>
        </p:nvSpPr>
        <p:spPr>
          <a:xfrm>
            <a:off x="7012876" y="5751977"/>
            <a:ext cx="1022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……</a:t>
            </a:r>
            <a:endParaRPr lang="ko-KR" altLang="en-US">
              <a:solidFill>
                <a:schemeClr val="tx1">
                  <a:lumMod val="85000"/>
                  <a:lumOff val="15000"/>
                </a:schemeClr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sp>
        <p:nvSpPr>
          <p:cNvPr id="21" name="원통형 20">
            <a:extLst>
              <a:ext uri="{FF2B5EF4-FFF2-40B4-BE49-F238E27FC236}">
                <a16:creationId xmlns:a16="http://schemas.microsoft.com/office/drawing/2014/main" id="{3D2CA34F-90B0-8354-132A-73D476629205}"/>
              </a:ext>
            </a:extLst>
          </p:cNvPr>
          <p:cNvSpPr/>
          <p:nvPr/>
        </p:nvSpPr>
        <p:spPr>
          <a:xfrm rot="14400000">
            <a:off x="8278420" y="3758492"/>
            <a:ext cx="123439" cy="983726"/>
          </a:xfrm>
          <a:prstGeom prst="can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원통형 21">
            <a:extLst>
              <a:ext uri="{FF2B5EF4-FFF2-40B4-BE49-F238E27FC236}">
                <a16:creationId xmlns:a16="http://schemas.microsoft.com/office/drawing/2014/main" id="{F81BF539-4EDA-DC81-4295-A3E1C2C72FA5}"/>
              </a:ext>
            </a:extLst>
          </p:cNvPr>
          <p:cNvSpPr/>
          <p:nvPr/>
        </p:nvSpPr>
        <p:spPr>
          <a:xfrm rot="7200000">
            <a:off x="9663237" y="3751490"/>
            <a:ext cx="123439" cy="983726"/>
          </a:xfrm>
          <a:prstGeom prst="can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원통형 22">
            <a:extLst>
              <a:ext uri="{FF2B5EF4-FFF2-40B4-BE49-F238E27FC236}">
                <a16:creationId xmlns:a16="http://schemas.microsoft.com/office/drawing/2014/main" id="{DD773C73-1503-CEAD-70DE-3BB59EAA7EE0}"/>
              </a:ext>
            </a:extLst>
          </p:cNvPr>
          <p:cNvSpPr/>
          <p:nvPr/>
        </p:nvSpPr>
        <p:spPr>
          <a:xfrm>
            <a:off x="8668991" y="3312089"/>
            <a:ext cx="754086" cy="983726"/>
          </a:xfrm>
          <a:prstGeom prst="can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9C155CF-8B1C-E5DF-F68D-4B11B8758B4B}"/>
              </a:ext>
            </a:extLst>
          </p:cNvPr>
          <p:cNvSpPr txBox="1"/>
          <p:nvPr/>
        </p:nvSpPr>
        <p:spPr>
          <a:xfrm>
            <a:off x="8534736" y="3563271"/>
            <a:ext cx="10225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세계선의 나무</a:t>
            </a:r>
          </a:p>
        </p:txBody>
      </p:sp>
    </p:spTree>
    <p:extLst>
      <p:ext uri="{BB962C8B-B14F-4D97-AF65-F5344CB8AC3E}">
        <p14:creationId xmlns:p14="http://schemas.microsoft.com/office/powerpoint/2010/main" val="9564474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777</TotalTime>
  <Words>1022</Words>
  <Application>Microsoft Office PowerPoint</Application>
  <PresentationFormat>와이드스크린</PresentationFormat>
  <Paragraphs>302</Paragraphs>
  <Slides>21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6" baseType="lpstr">
      <vt:lpstr>HY신명조</vt:lpstr>
      <vt:lpstr>맑은 고딕</vt:lpstr>
      <vt:lpstr>Arial</vt:lpstr>
      <vt:lpstr>Comic Sans MS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라르푸르덕 라르푸르덕</dc:creator>
  <cp:lastModifiedBy>라르푸르덕 라르푸르덕</cp:lastModifiedBy>
  <cp:revision>15</cp:revision>
  <dcterms:created xsi:type="dcterms:W3CDTF">2025-06-13T01:49:27Z</dcterms:created>
  <dcterms:modified xsi:type="dcterms:W3CDTF">2025-06-16T02:42:19Z</dcterms:modified>
</cp:coreProperties>
</file>